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83" r:id="rId6"/>
    <p:sldId id="261" r:id="rId7"/>
    <p:sldId id="262" r:id="rId8"/>
    <p:sldId id="263" r:id="rId9"/>
    <p:sldId id="266" r:id="rId10"/>
    <p:sldId id="267" r:id="rId11"/>
    <p:sldId id="268" r:id="rId12"/>
    <p:sldId id="286" r:id="rId13"/>
    <p:sldId id="284" r:id="rId14"/>
    <p:sldId id="285" r:id="rId15"/>
    <p:sldId id="278" r:id="rId16"/>
    <p:sldId id="279" r:id="rId17"/>
    <p:sldId id="272" r:id="rId18"/>
    <p:sldId id="276" r:id="rId19"/>
    <p:sldId id="277" r:id="rId20"/>
    <p:sldId id="273" r:id="rId21"/>
    <p:sldId id="281" r:id="rId22"/>
    <p:sldId id="287" r:id="rId23"/>
    <p:sldId id="288" r:id="rId24"/>
  </p:sldIdLst>
  <p:sldSz cx="9144000" cy="6858000" type="screen4x3"/>
  <p:notesSz cx="7077075" cy="9004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5A7FF-1B94-4C88-8DF0-A3EDD6AC271E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77043"/>
            <a:ext cx="5661660" cy="4051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2522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52522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CBFCB-F7A3-4323-ADD8-6670B962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717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F2E948-A7F2-4DBA-AB11-C6E71F4F5F53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4/29/2015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4/29/2015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077200" cy="1981200"/>
          </a:xfrm>
        </p:spPr>
        <p:txBody>
          <a:bodyPr/>
          <a:lstStyle/>
          <a:p>
            <a:pPr eaLnBrk="1" hangingPunct="1"/>
            <a:r>
              <a:rPr lang="en-US" sz="5600" smtClean="0">
                <a:latin typeface="Verdana" pitchFamily="34" charset="0"/>
              </a:rPr>
              <a:t>Solutions, Solubility and Acids and Bases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276600"/>
            <a:ext cx="731520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  <a:latin typeface="Tahoma" pitchFamily="34" charset="0"/>
              </a:rPr>
              <a:t>Saturated/Unsaturated/Supersaturated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726488" cy="4456113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3200" dirty="0" smtClean="0">
                <a:latin typeface="Verdana" pitchFamily="34" charset="0"/>
              </a:rPr>
              <a:t>A </a:t>
            </a:r>
            <a:r>
              <a:rPr lang="en-US" sz="3200" b="1" u="sng" dirty="0" smtClean="0">
                <a:latin typeface="Verdana" pitchFamily="34" charset="0"/>
              </a:rPr>
              <a:t>saturated solution</a:t>
            </a:r>
            <a:r>
              <a:rPr lang="en-US" sz="3200" dirty="0" smtClean="0">
                <a:latin typeface="Verdana" pitchFamily="34" charset="0"/>
              </a:rPr>
              <a:t> is a solution that has so much solute that no more solute will dissolve.</a:t>
            </a:r>
          </a:p>
          <a:p>
            <a:pPr eaLnBrk="1" hangingPunct="1">
              <a:lnSpc>
                <a:spcPct val="70000"/>
              </a:lnSpc>
            </a:pPr>
            <a:r>
              <a:rPr lang="en-US" sz="3200" dirty="0" smtClean="0">
                <a:latin typeface="Verdana" pitchFamily="34" charset="0"/>
              </a:rPr>
              <a:t>An </a:t>
            </a:r>
            <a:r>
              <a:rPr lang="en-US" sz="3200" b="1" u="sng" dirty="0" smtClean="0">
                <a:latin typeface="Verdana" pitchFamily="34" charset="0"/>
              </a:rPr>
              <a:t>unsaturated solution</a:t>
            </a:r>
            <a:r>
              <a:rPr lang="en-US" sz="3200" dirty="0" smtClean="0">
                <a:latin typeface="Verdana" pitchFamily="34" charset="0"/>
              </a:rPr>
              <a:t> is a solution that can still dissolve more solute.</a:t>
            </a:r>
          </a:p>
          <a:p>
            <a:pPr eaLnBrk="1" hangingPunct="1">
              <a:lnSpc>
                <a:spcPct val="70000"/>
              </a:lnSpc>
            </a:pPr>
            <a:r>
              <a:rPr lang="en-US" sz="3600" dirty="0" smtClean="0">
                <a:latin typeface="Verdana" pitchFamily="34" charset="0"/>
              </a:rPr>
              <a:t>A </a:t>
            </a:r>
            <a:r>
              <a:rPr lang="en-US" sz="3600" b="1" u="sng" dirty="0" smtClean="0">
                <a:latin typeface="Verdana" pitchFamily="34" charset="0"/>
              </a:rPr>
              <a:t>supersaturated solution</a:t>
            </a:r>
            <a:r>
              <a:rPr lang="en-US" sz="3600" b="1" dirty="0" smtClean="0">
                <a:latin typeface="Verdana" pitchFamily="34" charset="0"/>
              </a:rPr>
              <a:t> </a:t>
            </a:r>
            <a:r>
              <a:rPr lang="en-US" sz="3600" dirty="0" smtClean="0">
                <a:latin typeface="Verdana" pitchFamily="34" charset="0"/>
              </a:rPr>
              <a:t>has more dissolved solute than is predicted by its solubility at a given temperature.  </a:t>
            </a:r>
          </a:p>
          <a:p>
            <a:pPr lvl="1">
              <a:lnSpc>
                <a:spcPct val="70000"/>
              </a:lnSpc>
            </a:pPr>
            <a:r>
              <a:rPr lang="en-US" sz="2800" dirty="0" smtClean="0">
                <a:latin typeface="Verdana" pitchFamily="34" charset="0"/>
              </a:rPr>
              <a:t>Ex: rock candy, seltzer</a:t>
            </a:r>
          </a:p>
          <a:p>
            <a:pPr eaLnBrk="1" hangingPunct="1">
              <a:lnSpc>
                <a:spcPct val="70000"/>
              </a:lnSpc>
            </a:pPr>
            <a:endParaRPr lang="en-US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  <a:latin typeface="Verdana" pitchFamily="34" charset="0"/>
              </a:rPr>
              <a:t>Supersaturated Solution</a:t>
            </a:r>
          </a:p>
        </p:txBody>
      </p:sp>
      <p:pic>
        <p:nvPicPr>
          <p:cNvPr id="24579" name="Picture 5" descr="C12F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Ink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27688" y="4430713"/>
            <a:ext cx="14287" cy="28575"/>
          </a:xfrm>
          <a:custGeom>
            <a:avLst/>
            <a:gdLst>
              <a:gd name="T0" fmla="*/ 0 w 40"/>
              <a:gd name="T1" fmla="*/ 1620632307 h 79"/>
              <a:gd name="T2" fmla="*/ 4975447 w 40"/>
              <a:gd name="T3" fmla="*/ 1610426334 h 79"/>
              <a:gd name="T4" fmla="*/ 0 60000 65536"/>
              <a:gd name="T5" fmla="*/ 0 60000 65536"/>
              <a:gd name="T6" fmla="*/ 0 w 40"/>
              <a:gd name="T7" fmla="*/ 0 h 79"/>
              <a:gd name="T8" fmla="*/ 40 w 40"/>
              <a:gd name="T9" fmla="*/ 79 h 7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" h="79" extrusionOk="0">
                <a:moveTo>
                  <a:pt x="0" y="78"/>
                </a:moveTo>
                <a:cubicBezTo>
                  <a:pt x="0" y="15"/>
                  <a:pt x="20" y="58"/>
                  <a:pt x="39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70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8610600" cy="569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u="sng" dirty="0">
                <a:latin typeface="Calibri"/>
                <a:cs typeface="Calibri"/>
              </a:rPr>
              <a:t>Section Two – Concentration and Solubility</a:t>
            </a:r>
            <a:endParaRPr lang="en-US" sz="1300" dirty="0">
              <a:latin typeface="Calibri"/>
              <a:cs typeface="Calibri"/>
            </a:endParaRPr>
          </a:p>
          <a:p>
            <a:r>
              <a:rPr lang="en-US" sz="1300" dirty="0">
                <a:latin typeface="Calibri"/>
                <a:cs typeface="Calibri"/>
              </a:rPr>
              <a:t>6. </a:t>
            </a:r>
            <a:r>
              <a:rPr lang="en-US" sz="1300" i="1" dirty="0">
                <a:latin typeface="Calibri"/>
                <a:cs typeface="Calibri"/>
              </a:rPr>
              <a:t>Your friend adds an unknown amount of powdered Gatorade mix to a large container of water. You taste the mixture and can hardly detect any flavor.</a:t>
            </a:r>
            <a:r>
              <a:rPr lang="en-US" sz="1300" dirty="0">
                <a:latin typeface="Calibri"/>
                <a:cs typeface="Calibri"/>
              </a:rPr>
              <a:t> </a:t>
            </a:r>
            <a:r>
              <a:rPr lang="en-US" sz="1300" b="1" dirty="0">
                <a:latin typeface="Calibri"/>
                <a:cs typeface="Calibri"/>
              </a:rPr>
              <a:t>A</a:t>
            </a:r>
            <a:r>
              <a:rPr lang="en-US" sz="1300" dirty="0">
                <a:latin typeface="Calibri"/>
                <a:cs typeface="Calibri"/>
              </a:rPr>
              <a:t>. Would this Gatorade mixture be classified as a </a:t>
            </a:r>
            <a:r>
              <a:rPr lang="en-US" sz="1300" b="1" i="1" dirty="0">
                <a:latin typeface="Calibri"/>
                <a:cs typeface="Calibri"/>
              </a:rPr>
              <a:t>diluted </a:t>
            </a:r>
            <a:r>
              <a:rPr lang="en-US" sz="1300" dirty="0">
                <a:latin typeface="Calibri"/>
                <a:cs typeface="Calibri"/>
              </a:rPr>
              <a:t>or </a:t>
            </a:r>
            <a:r>
              <a:rPr lang="en-US" sz="1300" b="1" i="1" dirty="0">
                <a:latin typeface="Calibri"/>
                <a:cs typeface="Calibri"/>
              </a:rPr>
              <a:t>concentrated solution</a:t>
            </a:r>
            <a:r>
              <a:rPr lang="en-US" sz="1300" dirty="0">
                <a:latin typeface="Calibri"/>
                <a:cs typeface="Calibri"/>
              </a:rPr>
              <a:t>? </a:t>
            </a:r>
            <a:r>
              <a:rPr lang="en-US" sz="1300" b="1" dirty="0">
                <a:latin typeface="Calibri"/>
                <a:cs typeface="Calibri"/>
              </a:rPr>
              <a:t>B.</a:t>
            </a:r>
            <a:r>
              <a:rPr lang="en-US" sz="1300" dirty="0">
                <a:latin typeface="Calibri"/>
                <a:cs typeface="Calibri"/>
              </a:rPr>
              <a:t> How could you make it taste better? (Use the terms </a:t>
            </a:r>
            <a:r>
              <a:rPr lang="en-US" sz="1300" b="1" i="1" dirty="0">
                <a:latin typeface="Calibri"/>
                <a:cs typeface="Calibri"/>
              </a:rPr>
              <a:t>solute</a:t>
            </a:r>
            <a:r>
              <a:rPr lang="en-US" sz="1300" dirty="0">
                <a:latin typeface="Calibri"/>
                <a:cs typeface="Calibri"/>
              </a:rPr>
              <a:t>, </a:t>
            </a:r>
            <a:r>
              <a:rPr lang="en-US" sz="1300" b="1" i="1" dirty="0">
                <a:latin typeface="Calibri"/>
                <a:cs typeface="Calibri"/>
              </a:rPr>
              <a:t>solvent</a:t>
            </a:r>
            <a:r>
              <a:rPr lang="en-US" sz="1300" dirty="0">
                <a:latin typeface="Calibri"/>
                <a:cs typeface="Calibri"/>
              </a:rPr>
              <a:t>, and </a:t>
            </a:r>
            <a:r>
              <a:rPr lang="en-US" sz="1300" b="1" i="1" dirty="0">
                <a:latin typeface="Calibri"/>
                <a:cs typeface="Calibri"/>
              </a:rPr>
              <a:t>concentration</a:t>
            </a:r>
            <a:r>
              <a:rPr lang="en-US" sz="1300" dirty="0">
                <a:latin typeface="Calibri"/>
                <a:cs typeface="Calibri"/>
              </a:rPr>
              <a:t> in this answers.</a:t>
            </a:r>
          </a:p>
          <a:p>
            <a:r>
              <a:rPr lang="en-US" sz="1300" dirty="0">
                <a:latin typeface="Calibri"/>
                <a:cs typeface="Calibri"/>
              </a:rPr>
              <a:t> </a:t>
            </a:r>
          </a:p>
          <a:p>
            <a:r>
              <a:rPr lang="en-US" sz="1300" dirty="0">
                <a:latin typeface="Calibri"/>
                <a:cs typeface="Calibri"/>
              </a:rPr>
              <a:t> </a:t>
            </a:r>
          </a:p>
          <a:p>
            <a:r>
              <a:rPr lang="en-US" sz="1300" dirty="0">
                <a:latin typeface="Calibri"/>
                <a:cs typeface="Calibri"/>
              </a:rPr>
              <a:t> </a:t>
            </a:r>
            <a:endParaRPr lang="en-US" sz="1300" dirty="0" smtClean="0">
              <a:latin typeface="Calibri"/>
              <a:cs typeface="Calibri"/>
            </a:endParaRPr>
          </a:p>
          <a:p>
            <a:endParaRPr lang="en-US" sz="1300" dirty="0">
              <a:latin typeface="Calibri"/>
              <a:cs typeface="Calibri"/>
            </a:endParaRPr>
          </a:p>
          <a:p>
            <a:r>
              <a:rPr lang="en-US" sz="1300" dirty="0">
                <a:latin typeface="Calibri"/>
                <a:cs typeface="Calibri"/>
              </a:rPr>
              <a:t>7. Which solution has a </a:t>
            </a:r>
            <a:r>
              <a:rPr lang="en-US" sz="1300" b="1" i="1" dirty="0">
                <a:latin typeface="Calibri"/>
                <a:cs typeface="Calibri"/>
              </a:rPr>
              <a:t>higher concentration </a:t>
            </a:r>
            <a:r>
              <a:rPr lang="en-US" sz="1300" dirty="0">
                <a:latin typeface="Calibri"/>
                <a:cs typeface="Calibri"/>
              </a:rPr>
              <a:t>and why? </a:t>
            </a:r>
            <a:r>
              <a:rPr lang="en-US" sz="1300" b="1" dirty="0">
                <a:latin typeface="Calibri"/>
                <a:cs typeface="Calibri"/>
              </a:rPr>
              <a:t>14 g salt/50 ml water</a:t>
            </a:r>
            <a:r>
              <a:rPr lang="en-US" sz="1300" dirty="0">
                <a:latin typeface="Calibri"/>
                <a:cs typeface="Calibri"/>
              </a:rPr>
              <a:t> or </a:t>
            </a:r>
            <a:r>
              <a:rPr lang="en-US" sz="1300" b="1" dirty="0">
                <a:latin typeface="Calibri"/>
                <a:cs typeface="Calibri"/>
              </a:rPr>
              <a:t>98 g salt/175 ml water?</a:t>
            </a:r>
            <a:endParaRPr lang="en-US" sz="1300" dirty="0">
              <a:latin typeface="Calibri"/>
              <a:cs typeface="Calibri"/>
            </a:endParaRPr>
          </a:p>
          <a:p>
            <a:r>
              <a:rPr lang="en-US" sz="1300" dirty="0">
                <a:latin typeface="Calibri"/>
                <a:cs typeface="Calibri"/>
              </a:rPr>
              <a:t> </a:t>
            </a:r>
          </a:p>
          <a:p>
            <a:r>
              <a:rPr lang="en-US" sz="1300" dirty="0">
                <a:latin typeface="Calibri"/>
                <a:cs typeface="Calibri"/>
              </a:rPr>
              <a:t> </a:t>
            </a:r>
            <a:endParaRPr lang="en-US" sz="1300" dirty="0" smtClean="0">
              <a:latin typeface="Calibri"/>
              <a:cs typeface="Calibri"/>
            </a:endParaRPr>
          </a:p>
          <a:p>
            <a:endParaRPr lang="en-US" sz="1300" dirty="0">
              <a:latin typeface="Calibri"/>
              <a:cs typeface="Calibri"/>
            </a:endParaRPr>
          </a:p>
          <a:p>
            <a:r>
              <a:rPr lang="en-US" sz="1300" dirty="0">
                <a:latin typeface="Calibri"/>
                <a:cs typeface="Calibri"/>
              </a:rPr>
              <a:t> </a:t>
            </a:r>
          </a:p>
          <a:p>
            <a:r>
              <a:rPr lang="en-US" sz="1300" dirty="0">
                <a:latin typeface="Calibri"/>
                <a:cs typeface="Calibri"/>
              </a:rPr>
              <a:t>8. </a:t>
            </a:r>
            <a:r>
              <a:rPr lang="en-US" sz="1300" i="1" dirty="0">
                <a:latin typeface="Calibri"/>
                <a:cs typeface="Calibri"/>
              </a:rPr>
              <a:t>Your make a pitcher of iced tea, but after tasting it, you realize that it needs to be sweeter. You are successfully able to dissolve two </a:t>
            </a:r>
            <a:r>
              <a:rPr lang="en-US" sz="1300" i="1" dirty="0" err="1">
                <a:latin typeface="Calibri"/>
                <a:cs typeface="Calibri"/>
              </a:rPr>
              <a:t>spoonfuls</a:t>
            </a:r>
            <a:r>
              <a:rPr lang="en-US" sz="1300" i="1" dirty="0">
                <a:latin typeface="Calibri"/>
                <a:cs typeface="Calibri"/>
              </a:rPr>
              <a:t> of sugar into the iced tea, but as soon as you add a third spoonful, you notice that it sinks to the bottom of the pitcher, </a:t>
            </a:r>
            <a:r>
              <a:rPr lang="en-US" sz="1300" i="1" dirty="0" err="1">
                <a:latin typeface="Calibri"/>
                <a:cs typeface="Calibri"/>
              </a:rPr>
              <a:t>undissolved</a:t>
            </a:r>
            <a:r>
              <a:rPr lang="en-US" sz="1300" i="1" dirty="0">
                <a:latin typeface="Calibri"/>
                <a:cs typeface="Calibri"/>
              </a:rPr>
              <a:t>.</a:t>
            </a:r>
            <a:r>
              <a:rPr lang="en-US" sz="1300" dirty="0">
                <a:latin typeface="Calibri"/>
                <a:cs typeface="Calibri"/>
              </a:rPr>
              <a:t> </a:t>
            </a:r>
          </a:p>
          <a:p>
            <a:r>
              <a:rPr lang="en-US" sz="1300" b="1" dirty="0">
                <a:latin typeface="Calibri"/>
                <a:cs typeface="Calibri"/>
              </a:rPr>
              <a:t>A.</a:t>
            </a:r>
            <a:r>
              <a:rPr lang="en-US" sz="1300" dirty="0">
                <a:latin typeface="Calibri"/>
                <a:cs typeface="Calibri"/>
              </a:rPr>
              <a:t> What </a:t>
            </a:r>
            <a:r>
              <a:rPr lang="en-US" sz="1300" b="1" i="1" dirty="0">
                <a:latin typeface="Calibri"/>
                <a:cs typeface="Calibri"/>
              </a:rPr>
              <a:t>term</a:t>
            </a:r>
            <a:r>
              <a:rPr lang="en-US" sz="1300" dirty="0">
                <a:latin typeface="Calibri"/>
                <a:cs typeface="Calibri"/>
              </a:rPr>
              <a:t> can be used to describe the iced tea after </a:t>
            </a:r>
            <a:r>
              <a:rPr lang="en-US" sz="1300" u="sng" dirty="0">
                <a:latin typeface="Calibri"/>
                <a:cs typeface="Calibri"/>
              </a:rPr>
              <a:t>one spoonfu</a:t>
            </a:r>
            <a:r>
              <a:rPr lang="en-US" sz="1300" dirty="0">
                <a:latin typeface="Calibri"/>
                <a:cs typeface="Calibri"/>
              </a:rPr>
              <a:t>l of sugar is added? </a:t>
            </a:r>
          </a:p>
          <a:p>
            <a:r>
              <a:rPr lang="en-US" sz="1300" b="1" dirty="0">
                <a:latin typeface="Calibri"/>
                <a:cs typeface="Calibri"/>
              </a:rPr>
              <a:t>B.</a:t>
            </a:r>
            <a:r>
              <a:rPr lang="en-US" sz="1300" dirty="0">
                <a:latin typeface="Calibri"/>
                <a:cs typeface="Calibri"/>
              </a:rPr>
              <a:t> What </a:t>
            </a:r>
            <a:r>
              <a:rPr lang="en-US" sz="1300" b="1" i="1" dirty="0">
                <a:latin typeface="Calibri"/>
                <a:cs typeface="Calibri"/>
              </a:rPr>
              <a:t>term</a:t>
            </a:r>
            <a:r>
              <a:rPr lang="en-US" sz="1300" dirty="0">
                <a:latin typeface="Calibri"/>
                <a:cs typeface="Calibri"/>
              </a:rPr>
              <a:t> describes the iced tea after </a:t>
            </a:r>
            <a:r>
              <a:rPr lang="en-US" sz="1300" u="sng" dirty="0">
                <a:latin typeface="Calibri"/>
                <a:cs typeface="Calibri"/>
              </a:rPr>
              <a:t>two </a:t>
            </a:r>
            <a:r>
              <a:rPr lang="en-US" sz="1300" u="sng" dirty="0" err="1">
                <a:latin typeface="Calibri"/>
                <a:cs typeface="Calibri"/>
              </a:rPr>
              <a:t>spoonfuls</a:t>
            </a:r>
            <a:r>
              <a:rPr lang="en-US" sz="1300" dirty="0">
                <a:latin typeface="Calibri"/>
                <a:cs typeface="Calibri"/>
              </a:rPr>
              <a:t> of sugar are added? </a:t>
            </a:r>
          </a:p>
          <a:p>
            <a:r>
              <a:rPr lang="en-US" sz="1300" b="1" dirty="0">
                <a:latin typeface="Calibri"/>
                <a:cs typeface="Calibri"/>
              </a:rPr>
              <a:t>C. </a:t>
            </a:r>
            <a:r>
              <a:rPr lang="en-US" sz="1300" dirty="0">
                <a:latin typeface="Calibri"/>
                <a:cs typeface="Calibri"/>
              </a:rPr>
              <a:t>What could you do to the iced tea to allow more sugar to be dissolved. What physical property of the iced tea would you increase by doing this?</a:t>
            </a:r>
          </a:p>
          <a:p>
            <a:r>
              <a:rPr lang="en-US" sz="1300" dirty="0">
                <a:latin typeface="Calibri"/>
                <a:cs typeface="Calibri"/>
              </a:rPr>
              <a:t> </a:t>
            </a:r>
          </a:p>
          <a:p>
            <a:r>
              <a:rPr lang="en-US" sz="1300" dirty="0">
                <a:latin typeface="Calibri"/>
                <a:cs typeface="Calibri"/>
              </a:rPr>
              <a:t> </a:t>
            </a:r>
            <a:endParaRPr lang="en-US" sz="1300" dirty="0" smtClean="0">
              <a:latin typeface="Calibri"/>
              <a:cs typeface="Calibri"/>
            </a:endParaRPr>
          </a:p>
          <a:p>
            <a:endParaRPr lang="en-US" sz="1300" dirty="0">
              <a:latin typeface="Calibri"/>
              <a:cs typeface="Calibri"/>
            </a:endParaRPr>
          </a:p>
          <a:p>
            <a:endParaRPr lang="en-US" sz="1300" dirty="0" smtClean="0">
              <a:latin typeface="Calibri"/>
              <a:cs typeface="Calibri"/>
            </a:endParaRPr>
          </a:p>
          <a:p>
            <a:endParaRPr lang="en-US" sz="1300" dirty="0">
              <a:latin typeface="Calibri"/>
              <a:cs typeface="Calibri"/>
            </a:endParaRPr>
          </a:p>
          <a:p>
            <a:r>
              <a:rPr lang="en-US" sz="1300" dirty="0">
                <a:latin typeface="Calibri"/>
                <a:cs typeface="Calibri"/>
              </a:rPr>
              <a:t>9. </a:t>
            </a:r>
            <a:r>
              <a:rPr lang="en-US" sz="1300" b="1" dirty="0">
                <a:latin typeface="Calibri"/>
                <a:cs typeface="Calibri"/>
              </a:rPr>
              <a:t>A.</a:t>
            </a:r>
            <a:r>
              <a:rPr lang="en-US" sz="1300" dirty="0">
                <a:latin typeface="Calibri"/>
                <a:cs typeface="Calibri"/>
              </a:rPr>
              <a:t> What is a </a:t>
            </a:r>
            <a:r>
              <a:rPr lang="en-US" sz="1300" b="1" i="1" dirty="0">
                <a:latin typeface="Calibri"/>
                <a:cs typeface="Calibri"/>
              </a:rPr>
              <a:t>supersaturated</a:t>
            </a:r>
            <a:r>
              <a:rPr lang="en-US" sz="1300" dirty="0">
                <a:latin typeface="Calibri"/>
                <a:cs typeface="Calibri"/>
              </a:rPr>
              <a:t> solution? </a:t>
            </a:r>
            <a:r>
              <a:rPr lang="en-US" sz="1300" b="1" dirty="0">
                <a:latin typeface="Calibri"/>
                <a:cs typeface="Calibri"/>
              </a:rPr>
              <a:t>B.</a:t>
            </a:r>
            <a:r>
              <a:rPr lang="en-US" sz="1300" dirty="0">
                <a:latin typeface="Calibri"/>
                <a:cs typeface="Calibri"/>
              </a:rPr>
              <a:t> Explain why a sealed can of seltzer is considered a supersaturated solution and why it bubbles up as soon as the can is opened.</a:t>
            </a:r>
          </a:p>
        </p:txBody>
      </p:sp>
    </p:spTree>
    <p:extLst>
      <p:ext uri="{BB962C8B-B14F-4D97-AF65-F5344CB8AC3E}">
        <p14:creationId xmlns:p14="http://schemas.microsoft.com/office/powerpoint/2010/main" xmlns="" val="238319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05400" y="578108"/>
            <a:ext cx="3733800" cy="5262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 </a:t>
            </a:r>
          </a:p>
          <a:p>
            <a:r>
              <a:rPr lang="en-US" sz="1400" dirty="0">
                <a:latin typeface="Calibri"/>
                <a:cs typeface="Calibri"/>
              </a:rPr>
              <a:t>10. How much </a:t>
            </a:r>
            <a:r>
              <a:rPr lang="en-US" sz="1400" b="1" i="1" dirty="0">
                <a:latin typeface="Calibri"/>
                <a:cs typeface="Calibri"/>
              </a:rPr>
              <a:t>sodium nitrate</a:t>
            </a:r>
            <a:r>
              <a:rPr lang="en-US" sz="1400" dirty="0">
                <a:latin typeface="Calibri"/>
                <a:cs typeface="Calibri"/>
              </a:rPr>
              <a:t> can be dissolved into 100 ml of water at 40°C?</a:t>
            </a:r>
          </a:p>
          <a:p>
            <a:r>
              <a:rPr lang="en-US" sz="1400" dirty="0">
                <a:latin typeface="Calibri"/>
                <a:cs typeface="Calibri"/>
              </a:rPr>
              <a:t> </a:t>
            </a:r>
            <a:endParaRPr lang="en-US" sz="1400" dirty="0" smtClean="0">
              <a:latin typeface="Calibri"/>
              <a:cs typeface="Calibri"/>
            </a:endParaRP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1400" dirty="0">
                <a:latin typeface="Calibri"/>
                <a:cs typeface="Calibri"/>
              </a:rPr>
              <a:t>11. Describe the solubility of 50 grams </a:t>
            </a:r>
            <a:r>
              <a:rPr lang="en-US" sz="1400" b="1" i="1" dirty="0">
                <a:latin typeface="Calibri"/>
                <a:cs typeface="Calibri"/>
              </a:rPr>
              <a:t>potassium chloride</a:t>
            </a:r>
            <a:r>
              <a:rPr lang="en-US" sz="1400" dirty="0">
                <a:latin typeface="Calibri"/>
                <a:cs typeface="Calibri"/>
              </a:rPr>
              <a:t>.</a:t>
            </a:r>
          </a:p>
          <a:p>
            <a:r>
              <a:rPr lang="en-US" sz="1400" dirty="0">
                <a:latin typeface="Calibri"/>
                <a:cs typeface="Calibri"/>
              </a:rPr>
              <a:t> </a:t>
            </a:r>
          </a:p>
          <a:p>
            <a:r>
              <a:rPr lang="en-US" sz="1400" dirty="0">
                <a:latin typeface="Calibri"/>
                <a:cs typeface="Calibri"/>
              </a:rPr>
              <a:t> </a:t>
            </a:r>
            <a:endParaRPr lang="en-US" sz="1400" dirty="0" smtClean="0">
              <a:latin typeface="Calibri"/>
              <a:cs typeface="Calibri"/>
            </a:endParaRP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1400" dirty="0">
                <a:latin typeface="Calibri"/>
                <a:cs typeface="Calibri"/>
              </a:rPr>
              <a:t> </a:t>
            </a:r>
          </a:p>
          <a:p>
            <a:r>
              <a:rPr lang="en-US" sz="1400" dirty="0">
                <a:latin typeface="Calibri"/>
                <a:cs typeface="Calibri"/>
              </a:rPr>
              <a:t>12. Can you dissolve </a:t>
            </a:r>
            <a:r>
              <a:rPr lang="en-US" sz="1400" b="1" i="1" dirty="0">
                <a:latin typeface="Calibri"/>
                <a:cs typeface="Calibri"/>
              </a:rPr>
              <a:t>80 grams of hydrochloric acid</a:t>
            </a:r>
            <a:r>
              <a:rPr lang="en-US" sz="1400" dirty="0">
                <a:latin typeface="Calibri"/>
                <a:cs typeface="Calibri"/>
              </a:rPr>
              <a:t> into 100 ml of water at </a:t>
            </a:r>
            <a:r>
              <a:rPr lang="en-US" sz="1400" b="1" i="1" dirty="0">
                <a:latin typeface="Calibri"/>
                <a:cs typeface="Calibri"/>
              </a:rPr>
              <a:t>30°C</a:t>
            </a:r>
            <a:r>
              <a:rPr lang="en-US" sz="1400" dirty="0">
                <a:latin typeface="Calibri"/>
                <a:cs typeface="Calibri"/>
              </a:rPr>
              <a:t>? Why or why not? What happens to the solubility of this acid as temperature increases?</a:t>
            </a:r>
          </a:p>
          <a:p>
            <a:r>
              <a:rPr lang="en-US" sz="1400" dirty="0">
                <a:latin typeface="Calibri"/>
                <a:cs typeface="Calibri"/>
              </a:rPr>
              <a:t> </a:t>
            </a:r>
          </a:p>
          <a:p>
            <a:r>
              <a:rPr lang="en-US" sz="1400" dirty="0">
                <a:latin typeface="Calibri"/>
                <a:cs typeface="Calibri"/>
              </a:rPr>
              <a:t> </a:t>
            </a:r>
            <a:endParaRPr lang="en-US" sz="1400" dirty="0" smtClean="0">
              <a:latin typeface="Calibri"/>
              <a:cs typeface="Calibri"/>
            </a:endParaRP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1400" dirty="0">
                <a:latin typeface="Calibri"/>
                <a:cs typeface="Calibri"/>
              </a:rPr>
              <a:t> </a:t>
            </a:r>
          </a:p>
          <a:p>
            <a:r>
              <a:rPr lang="en-US" sz="1400" dirty="0">
                <a:latin typeface="Calibri"/>
                <a:cs typeface="Calibri"/>
              </a:rPr>
              <a:t> </a:t>
            </a:r>
          </a:p>
          <a:p>
            <a:r>
              <a:rPr lang="en-US" sz="1400" dirty="0">
                <a:latin typeface="Calibri"/>
                <a:cs typeface="Calibri"/>
              </a:rPr>
              <a:t>13. At </a:t>
            </a:r>
            <a:r>
              <a:rPr lang="en-US" sz="1400" b="1" i="1" dirty="0">
                <a:latin typeface="Calibri"/>
                <a:cs typeface="Calibri"/>
              </a:rPr>
              <a:t>what temperature</a:t>
            </a:r>
            <a:r>
              <a:rPr lang="en-US" sz="1400" dirty="0">
                <a:latin typeface="Calibri"/>
                <a:cs typeface="Calibri"/>
              </a:rPr>
              <a:t> can you dissolve exactly 10 grams of sulfur dioxide into 100 ml of water?</a:t>
            </a:r>
          </a:p>
          <a:p>
            <a:r>
              <a:rPr lang="en-US" sz="1400" dirty="0">
                <a:latin typeface="Calibri"/>
                <a:cs typeface="Calibri"/>
              </a:rPr>
              <a:t> </a:t>
            </a:r>
          </a:p>
        </p:txBody>
      </p:sp>
      <p:pic>
        <p:nvPicPr>
          <p:cNvPr id="1025" name="Picture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487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47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800" dirty="0" smtClean="0">
                <a:solidFill>
                  <a:srgbClr val="7B9899"/>
                </a:solidFill>
                <a:latin typeface="Verdana" pitchFamily="34" charset="0"/>
              </a:rPr>
              <a:t>Acids, Bases and pH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Verdana" charset="0"/>
              </a:rPr>
              <a:t>The </a:t>
            </a:r>
            <a:r>
              <a:rPr lang="en-US" sz="2800" b="1" u="sng" dirty="0" smtClean="0">
                <a:latin typeface="Verdana" charset="0"/>
              </a:rPr>
              <a:t>pH scale</a:t>
            </a:r>
            <a:r>
              <a:rPr lang="en-US" sz="2800" dirty="0" smtClean="0">
                <a:latin typeface="Verdana" charset="0"/>
              </a:rPr>
              <a:t> describes the strength of acids and bases.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Verdana" charset="0"/>
                <a:ea typeface="+mn-ea"/>
              </a:rPr>
              <a:t>pH (potential Hydrogen) measures the </a:t>
            </a:r>
            <a:r>
              <a:rPr lang="en-US" sz="2800" b="1" u="sng" dirty="0" smtClean="0">
                <a:latin typeface="Verdana" charset="0"/>
              </a:rPr>
              <a:t>concentration of hydrogen ions (H</a:t>
            </a:r>
            <a:r>
              <a:rPr lang="en-US" sz="2800" b="1" u="sng" baseline="30000" dirty="0" smtClean="0">
                <a:latin typeface="Verdana" charset="0"/>
              </a:rPr>
              <a:t>+</a:t>
            </a:r>
            <a:r>
              <a:rPr lang="en-US" sz="2800" b="1" u="sng" dirty="0" smtClean="0">
                <a:latin typeface="Verdana" charset="0"/>
              </a:rPr>
              <a:t>)</a:t>
            </a:r>
            <a:r>
              <a:rPr lang="en-US" sz="2800" dirty="0" smtClean="0">
                <a:latin typeface="Verdana" charset="0"/>
                <a:ea typeface="+mn-ea"/>
              </a:rPr>
              <a:t> in any acid or base.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Verdana" charset="0"/>
              </a:rPr>
              <a:t>The lower the pH, the ___________ the concentration of </a:t>
            </a:r>
            <a:r>
              <a:rPr lang="en-US" sz="2800" dirty="0">
                <a:latin typeface="Verdana" charset="0"/>
              </a:rPr>
              <a:t>H</a:t>
            </a:r>
            <a:r>
              <a:rPr lang="en-US" sz="2800" baseline="30000" dirty="0" smtClean="0">
                <a:latin typeface="Verdana" charset="0"/>
              </a:rPr>
              <a:t>+ </a:t>
            </a:r>
            <a:r>
              <a:rPr lang="en-US" sz="2800" dirty="0" smtClean="0">
                <a:latin typeface="Verdana" charset="0"/>
              </a:rPr>
              <a:t>ions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Verdana" pitchFamily="34" charset="0"/>
              </a:rPr>
              <a:t>0 - 7 = acid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Verdana" pitchFamily="34" charset="0"/>
              </a:rPr>
              <a:t>7 - 14 </a:t>
            </a:r>
            <a:r>
              <a:rPr lang="en-US" sz="2800" dirty="0">
                <a:latin typeface="Verdana" pitchFamily="34" charset="0"/>
              </a:rPr>
              <a:t>= </a:t>
            </a:r>
            <a:r>
              <a:rPr lang="en-US" sz="2800" dirty="0" smtClean="0">
                <a:latin typeface="Verdana" pitchFamily="34" charset="0"/>
              </a:rPr>
              <a:t>base</a:t>
            </a:r>
            <a:endParaRPr lang="en-US" sz="2800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Verdana" pitchFamily="34" charset="0"/>
              </a:rPr>
              <a:t>E</a:t>
            </a:r>
            <a:r>
              <a:rPr lang="en-US" sz="2800" dirty="0" smtClean="0">
                <a:latin typeface="Verdana" pitchFamily="34" charset="0"/>
              </a:rPr>
              <a:t>xactly </a:t>
            </a:r>
            <a:r>
              <a:rPr lang="en-US" sz="2800" dirty="0">
                <a:latin typeface="Verdana" pitchFamily="34" charset="0"/>
              </a:rPr>
              <a:t>7 </a:t>
            </a:r>
            <a:r>
              <a:rPr lang="en-US" sz="2800" dirty="0" smtClean="0">
                <a:latin typeface="Verdana" pitchFamily="34" charset="0"/>
              </a:rPr>
              <a:t>= neutral</a:t>
            </a:r>
            <a:r>
              <a:rPr lang="en-US" sz="2800" dirty="0">
                <a:latin typeface="Verdana" charset="0"/>
                <a:ea typeface="+mn-ea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800" dirty="0" smtClean="0">
                <a:solidFill>
                  <a:srgbClr val="7B9899"/>
                </a:solidFill>
                <a:latin typeface="Verdana" pitchFamily="34" charset="0"/>
              </a:rPr>
              <a:t>pH Scale</a:t>
            </a: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0" y="2262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844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4478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400" dirty="0" smtClean="0">
                <a:solidFill>
                  <a:srgbClr val="7B9899"/>
                </a:solidFill>
                <a:latin typeface="Verdana" pitchFamily="34" charset="0"/>
              </a:rPr>
              <a:t>Properties of Acids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5334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Verdana" pitchFamily="34" charset="0"/>
              </a:rPr>
              <a:t>Sour taste (citrus fruits).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Verdana" pitchFamily="34" charset="0"/>
              </a:rPr>
              <a:t>React with metals and carbonates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Verdana" pitchFamily="34" charset="0"/>
              </a:rPr>
              <a:t>They </a:t>
            </a:r>
            <a:r>
              <a:rPr lang="en-US" sz="3600" dirty="0">
                <a:latin typeface="Verdana" pitchFamily="34" charset="0"/>
              </a:rPr>
              <a:t>are </a:t>
            </a:r>
            <a:r>
              <a:rPr lang="en-US" sz="3600" b="1" u="sng" dirty="0">
                <a:latin typeface="Verdana" pitchFamily="34" charset="0"/>
              </a:rPr>
              <a:t>corrosive</a:t>
            </a:r>
            <a:r>
              <a:rPr lang="en-US" sz="3600" b="1" dirty="0">
                <a:latin typeface="Verdana" pitchFamily="34" charset="0"/>
              </a:rPr>
              <a:t> </a:t>
            </a:r>
            <a:r>
              <a:rPr lang="en-US" sz="3600" dirty="0">
                <a:latin typeface="Verdana" pitchFamily="34" charset="0"/>
              </a:rPr>
              <a:t>-</a:t>
            </a:r>
            <a:r>
              <a:rPr lang="en-US" sz="3600" b="1" dirty="0">
                <a:latin typeface="Verdana" pitchFamily="34" charset="0"/>
              </a:rPr>
              <a:t> </a:t>
            </a:r>
            <a:r>
              <a:rPr lang="en-US" sz="3600" dirty="0">
                <a:latin typeface="Verdana" pitchFamily="34" charset="0"/>
              </a:rPr>
              <a:t>eat away at metals – and produce H</a:t>
            </a:r>
            <a:r>
              <a:rPr lang="en-US" sz="3600" baseline="-25000" dirty="0">
                <a:latin typeface="Verdana" pitchFamily="34" charset="0"/>
              </a:rPr>
              <a:t>2</a:t>
            </a:r>
            <a:r>
              <a:rPr lang="en-US" sz="3600" dirty="0">
                <a:latin typeface="Verdana" pitchFamily="34" charset="0"/>
              </a:rPr>
              <a:t> </a:t>
            </a:r>
            <a:r>
              <a:rPr lang="en-US" sz="3600" dirty="0" smtClean="0">
                <a:latin typeface="Verdana" pitchFamily="34" charset="0"/>
              </a:rPr>
              <a:t>gas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Verdana" pitchFamily="34" charset="0"/>
              </a:rPr>
              <a:t>Turns blue Litmus paper red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latin typeface="Verdana" pitchFamily="34" charset="0"/>
              </a:rPr>
              <a:t>Litmus paper is an </a:t>
            </a:r>
            <a:r>
              <a:rPr lang="en-US" sz="2800" b="1" u="sng" dirty="0" smtClean="0">
                <a:latin typeface="Verdana" pitchFamily="34" charset="0"/>
              </a:rPr>
              <a:t>indicator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dirty="0" smtClean="0">
                <a:latin typeface="Verdana" pitchFamily="34" charset="0"/>
              </a:rPr>
              <a:t>-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dirty="0" smtClean="0">
                <a:latin typeface="Verdana" pitchFamily="34" charset="0"/>
              </a:rPr>
              <a:t>a compound that changes color when it comes into contact with an acid or a base.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Verdana" charset="0"/>
              </a:rPr>
              <a:t>pH paper </a:t>
            </a:r>
            <a:r>
              <a:rPr lang="en-US" sz="2800" dirty="0" smtClean="0">
                <a:latin typeface="Verdana" charset="0"/>
              </a:rPr>
              <a:t>is a more precise indicator, and it determines the </a:t>
            </a:r>
            <a:r>
              <a:rPr lang="en-US" sz="2800" dirty="0">
                <a:latin typeface="Verdana" charset="0"/>
              </a:rPr>
              <a:t>exact pH </a:t>
            </a:r>
            <a:r>
              <a:rPr lang="en-US" sz="2800" dirty="0" smtClean="0">
                <a:latin typeface="Verdana" charset="0"/>
              </a:rPr>
              <a:t>level</a:t>
            </a:r>
            <a:r>
              <a:rPr lang="en-US" sz="2800" dirty="0">
                <a:latin typeface="Verdana" charset="0"/>
              </a:rPr>
              <a:t> </a:t>
            </a:r>
            <a:r>
              <a:rPr lang="en-US" sz="2800" dirty="0" smtClean="0">
                <a:latin typeface="Verdana" charset="0"/>
              </a:rPr>
              <a:t>of a substance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400" dirty="0" smtClean="0">
                <a:solidFill>
                  <a:srgbClr val="7B9899"/>
                </a:solidFill>
                <a:latin typeface="Verdana" pitchFamily="34" charset="0"/>
              </a:rPr>
              <a:t>Acids in Solutions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90678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latin typeface="Verdana" pitchFamily="34" charset="0"/>
              </a:rPr>
              <a:t>An acid is any substance that produces </a:t>
            </a:r>
            <a:r>
              <a:rPr lang="en-US" sz="3200" b="1" u="sng" dirty="0" smtClean="0">
                <a:latin typeface="Verdana" pitchFamily="34" charset="0"/>
              </a:rPr>
              <a:t>hydrogen ions</a:t>
            </a:r>
            <a:r>
              <a:rPr lang="en-US" sz="3200" dirty="0" smtClean="0">
                <a:latin typeface="Verdana" pitchFamily="34" charset="0"/>
              </a:rPr>
              <a:t> (H+) in water. 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latin typeface="Verdana" pitchFamily="34" charset="0"/>
              </a:rPr>
              <a:t>The more hydrogen ions an acid has, the stronger it is, and _________ its pH 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latin typeface="Verdana" pitchFamily="34" charset="0"/>
              </a:rPr>
              <a:t>Many acids have formulas that begin with hydrogen.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latin typeface="Verdana" pitchFamily="34" charset="0"/>
              </a:rPr>
              <a:t>Common acids: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err="1" smtClean="0">
                <a:latin typeface="Verdana" pitchFamily="34" charset="0"/>
              </a:rPr>
              <a:t>HCl</a:t>
            </a:r>
            <a:r>
              <a:rPr lang="en-US" sz="3200" dirty="0" smtClean="0">
                <a:latin typeface="Verdana" pitchFamily="34" charset="0"/>
              </a:rPr>
              <a:t> – hydrochloric acid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>
                <a:latin typeface="Verdana" pitchFamily="34" charset="0"/>
              </a:rPr>
              <a:t>H</a:t>
            </a:r>
            <a:r>
              <a:rPr lang="en-US" sz="3200" baseline="-25000" dirty="0" smtClean="0">
                <a:latin typeface="Verdana" pitchFamily="34" charset="0"/>
              </a:rPr>
              <a:t>2</a:t>
            </a:r>
            <a:r>
              <a:rPr lang="en-US" sz="3200" dirty="0" smtClean="0">
                <a:latin typeface="Verdana" pitchFamily="34" charset="0"/>
              </a:rPr>
              <a:t>SO</a:t>
            </a:r>
            <a:r>
              <a:rPr lang="en-US" sz="3200" baseline="-25000" dirty="0" smtClean="0">
                <a:latin typeface="Verdana" pitchFamily="34" charset="0"/>
              </a:rPr>
              <a:t>4</a:t>
            </a:r>
            <a:r>
              <a:rPr lang="en-US" sz="3200" dirty="0" smtClean="0">
                <a:latin typeface="Verdana" pitchFamily="34" charset="0"/>
              </a:rPr>
              <a:t> – sulfuric acid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>
                <a:latin typeface="Verdana" pitchFamily="34" charset="0"/>
              </a:rPr>
              <a:t>HNO</a:t>
            </a:r>
            <a:r>
              <a:rPr lang="en-US" sz="3200" baseline="-25000" dirty="0" smtClean="0">
                <a:latin typeface="Verdana" pitchFamily="34" charset="0"/>
              </a:rPr>
              <a:t>3</a:t>
            </a:r>
            <a:r>
              <a:rPr lang="en-US" sz="3200" dirty="0" smtClean="0">
                <a:latin typeface="Verdana" pitchFamily="34" charset="0"/>
              </a:rPr>
              <a:t> – nitric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7B9899"/>
                </a:solidFill>
                <a:latin typeface="Verdana" pitchFamily="34" charset="0"/>
              </a:rPr>
              <a:t>Bases in Solutions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latin typeface="Verdana" pitchFamily="34" charset="0"/>
              </a:rPr>
              <a:t>A base is any substance that produces </a:t>
            </a:r>
            <a:r>
              <a:rPr lang="en-US" sz="3200" b="1" u="sng" dirty="0" smtClean="0">
                <a:latin typeface="Verdana" pitchFamily="34" charset="0"/>
              </a:rPr>
              <a:t>hydroxide ions</a:t>
            </a:r>
            <a:r>
              <a:rPr lang="en-US" sz="3200" dirty="0" smtClean="0">
                <a:latin typeface="Verdana" pitchFamily="34" charset="0"/>
              </a:rPr>
              <a:t> (OH-) in water. 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latin typeface="Verdana" pitchFamily="34" charset="0"/>
              </a:rPr>
              <a:t>The hydroxide ion is made of oxygen and hydrogen and it has a negative charge. 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latin typeface="Verdana" pitchFamily="34" charset="0"/>
              </a:rPr>
              <a:t>The more hydroxide ions a base has, the stronger it is. 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latin typeface="Verdana" pitchFamily="34" charset="0"/>
              </a:rPr>
              <a:t>Common bases: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err="1" smtClean="0">
                <a:latin typeface="Verdana" pitchFamily="34" charset="0"/>
              </a:rPr>
              <a:t>NaOH</a:t>
            </a:r>
            <a:r>
              <a:rPr lang="en-US" sz="2800" dirty="0" smtClean="0">
                <a:latin typeface="Verdana" pitchFamily="34" charset="0"/>
              </a:rPr>
              <a:t> – sodium hydroxide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Verdana" pitchFamily="34" charset="0"/>
              </a:rPr>
              <a:t>NH</a:t>
            </a:r>
            <a:r>
              <a:rPr lang="en-US" sz="2800" baseline="-25000" dirty="0" smtClean="0">
                <a:latin typeface="Verdana" pitchFamily="34" charset="0"/>
              </a:rPr>
              <a:t>3</a:t>
            </a:r>
            <a:r>
              <a:rPr lang="en-US" sz="2800" dirty="0" smtClean="0">
                <a:latin typeface="Verdana" pitchFamily="34" charset="0"/>
              </a:rPr>
              <a:t> – </a:t>
            </a:r>
            <a:r>
              <a:rPr lang="en-US" sz="2800" dirty="0" smtClean="0">
                <a:latin typeface="Verdana" pitchFamily="34" charset="0"/>
              </a:rPr>
              <a:t>ammonia</a:t>
            </a:r>
            <a:endParaRPr lang="en-US" sz="32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400" smtClean="0">
                <a:solidFill>
                  <a:srgbClr val="7B9899"/>
                </a:solidFill>
                <a:latin typeface="Verdana" pitchFamily="34" charset="0"/>
              </a:rPr>
              <a:t>Three Kinds of Mixtures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991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Verdana" pitchFamily="34" charset="0"/>
              </a:rPr>
              <a:t>1. A </a:t>
            </a:r>
            <a:r>
              <a:rPr lang="en-US" sz="2400" b="1" u="sng" smtClean="0">
                <a:latin typeface="Verdana" pitchFamily="34" charset="0"/>
              </a:rPr>
              <a:t>solution</a:t>
            </a:r>
            <a:r>
              <a:rPr lang="en-US" sz="2400" smtClean="0">
                <a:latin typeface="Verdana" pitchFamily="34" charset="0"/>
              </a:rPr>
              <a:t> is an evenly-mixed mixture where you can</a:t>
            </a:r>
            <a:r>
              <a:rPr lang="en-US" altLang="en-US" sz="2400" smtClean="0">
                <a:latin typeface="Verdana" pitchFamily="34" charset="0"/>
              </a:rPr>
              <a:t>’</a:t>
            </a:r>
            <a:r>
              <a:rPr lang="en-US" sz="2400" smtClean="0">
                <a:latin typeface="Verdana" pitchFamily="34" charset="0"/>
              </a:rPr>
              <a:t>t see its different parts. Solutions have the same properties throughout.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Verdana" pitchFamily="34" charset="0"/>
              </a:rPr>
              <a:t>They can be in solid, liquid or gas form. Acids and bases are solutions.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Verdana" pitchFamily="34" charset="0"/>
              </a:rPr>
              <a:t>solid ex : _______________________________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Verdana" pitchFamily="34" charset="0"/>
              </a:rPr>
              <a:t>liquid ex: _______________________________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Verdana" pitchFamily="34" charset="0"/>
              </a:rPr>
              <a:t>gas ex: ________________________________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All solutions have </a:t>
            </a:r>
            <a:r>
              <a:rPr lang="en-US" sz="2400" u="sng" smtClean="0">
                <a:latin typeface="Verdana" pitchFamily="34" charset="0"/>
              </a:rPr>
              <a:t>2 parts: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smtClean="0">
                <a:latin typeface="Verdana" pitchFamily="34" charset="0"/>
              </a:rPr>
              <a:t>A. The </a:t>
            </a:r>
            <a:r>
              <a:rPr lang="en-US" sz="2100" b="1" u="sng" smtClean="0">
                <a:latin typeface="Verdana" pitchFamily="34" charset="0"/>
              </a:rPr>
              <a:t>solvent</a:t>
            </a:r>
            <a:r>
              <a:rPr lang="en-US" sz="2100" smtClean="0">
                <a:latin typeface="Verdana" pitchFamily="34" charset="0"/>
              </a:rPr>
              <a:t> is the larger part of a solution and it dissolves the solute (water in saltwater).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>
                <a:latin typeface="Verdana" pitchFamily="34" charset="0"/>
              </a:rPr>
              <a:t>B. The </a:t>
            </a:r>
            <a:r>
              <a:rPr lang="en-US" sz="2100" b="1" u="sng" smtClean="0">
                <a:latin typeface="Verdana" pitchFamily="34" charset="0"/>
              </a:rPr>
              <a:t>solute</a:t>
            </a:r>
            <a:r>
              <a:rPr lang="en-US" sz="2100" smtClean="0">
                <a:latin typeface="Verdana" pitchFamily="34" charset="0"/>
              </a:rPr>
              <a:t> is the smaller part of a solution and it is what gets dissolved (salt in saltwater).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Verdana" pitchFamily="34" charset="0"/>
              </a:rPr>
              <a:t>Homogeneous or heterogeneous?</a:t>
            </a:r>
          </a:p>
          <a:p>
            <a:pPr eaLnBrk="1" hangingPunct="1">
              <a:lnSpc>
                <a:spcPct val="60000"/>
              </a:lnSpc>
            </a:pPr>
            <a:endParaRPr lang="en-US" sz="1500" smtClean="0">
              <a:latin typeface="Verdana" pitchFamily="34" charset="0"/>
            </a:endParaRPr>
          </a:p>
          <a:p>
            <a:pPr lvl="1" eaLnBrk="1" hangingPunct="1">
              <a:lnSpc>
                <a:spcPct val="60000"/>
              </a:lnSpc>
            </a:pPr>
            <a:endParaRPr lang="en-US" sz="1800" smtClean="0">
              <a:latin typeface="Verdana" pitchFamily="34" charset="0"/>
            </a:endParaRPr>
          </a:p>
          <a:p>
            <a:pPr lvl="1" eaLnBrk="1" hangingPunct="1">
              <a:lnSpc>
                <a:spcPct val="60000"/>
              </a:lnSpc>
            </a:pPr>
            <a:endParaRPr lang="en-US" sz="1800" smtClean="0">
              <a:latin typeface="Verdana" pitchFamily="34" charset="0"/>
            </a:endParaRPr>
          </a:p>
          <a:p>
            <a:pPr lvl="1" eaLnBrk="1" hangingPunct="1">
              <a:lnSpc>
                <a:spcPct val="60000"/>
              </a:lnSpc>
            </a:pPr>
            <a:endParaRPr lang="en-US" sz="180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7B9899"/>
                </a:solidFill>
                <a:latin typeface="Verdana" pitchFamily="34" charset="0"/>
              </a:rPr>
              <a:t>Properties of Bases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02688" cy="4876801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Verdana" pitchFamily="34" charset="0"/>
              </a:rPr>
              <a:t>Bitter taste.</a:t>
            </a:r>
          </a:p>
          <a:p>
            <a:pPr eaLnBrk="1" hangingPunct="1"/>
            <a:r>
              <a:rPr lang="en-US" sz="3200" dirty="0" smtClean="0">
                <a:latin typeface="Verdana" pitchFamily="34" charset="0"/>
              </a:rPr>
              <a:t>Feels slippery (soap, shampoo, detergent).</a:t>
            </a:r>
          </a:p>
          <a:p>
            <a:pPr eaLnBrk="1" hangingPunct="1"/>
            <a:r>
              <a:rPr lang="en-US" sz="3200" dirty="0" smtClean="0">
                <a:latin typeface="Verdana" pitchFamily="34" charset="0"/>
              </a:rPr>
              <a:t>Turns red Litmus paper blue. </a:t>
            </a:r>
          </a:p>
          <a:p>
            <a:pPr eaLnBrk="1" hangingPunct="1"/>
            <a:r>
              <a:rPr lang="en-US" sz="3200" dirty="0" smtClean="0">
                <a:latin typeface="Verdana" pitchFamily="34" charset="0"/>
              </a:rPr>
              <a:t>React with metals but not carbonates.</a:t>
            </a:r>
          </a:p>
          <a:p>
            <a:pPr eaLnBrk="1" hangingPunct="1"/>
            <a:r>
              <a:rPr lang="en-US" sz="3200" dirty="0" smtClean="0">
                <a:latin typeface="Verdana" pitchFamily="34" charset="0"/>
              </a:rPr>
              <a:t>React with acids.</a:t>
            </a:r>
          </a:p>
          <a:p>
            <a:pPr eaLnBrk="1" hangingPunct="1"/>
            <a:endParaRPr lang="en-US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  <a:latin typeface="Verdana" pitchFamily="34" charset="0"/>
              </a:rPr>
              <a:t>Acid-Base Reactions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u="sng" dirty="0" smtClean="0">
                <a:latin typeface="Verdana" pitchFamily="34" charset="0"/>
              </a:rPr>
              <a:t>Neutralization</a:t>
            </a:r>
            <a:r>
              <a:rPr lang="en-US" sz="3200" dirty="0" smtClean="0">
                <a:latin typeface="Verdana" pitchFamily="34" charset="0"/>
              </a:rPr>
              <a:t> is a reaction where an acid reacts with a base to produce a </a:t>
            </a:r>
            <a:r>
              <a:rPr lang="en-US" sz="3200" b="1" u="sng" dirty="0" smtClean="0">
                <a:latin typeface="Verdana" pitchFamily="34" charset="0"/>
              </a:rPr>
              <a:t>salt</a:t>
            </a:r>
            <a:r>
              <a:rPr lang="en-US" sz="3200" dirty="0" smtClean="0">
                <a:latin typeface="Verdana" pitchFamily="34" charset="0"/>
              </a:rPr>
              <a:t> and </a:t>
            </a:r>
            <a:r>
              <a:rPr lang="en-US" sz="3200" b="1" u="sng" dirty="0" smtClean="0">
                <a:latin typeface="Verdana" pitchFamily="34" charset="0"/>
              </a:rPr>
              <a:t>water</a:t>
            </a:r>
            <a:r>
              <a:rPr lang="en-US" sz="3200" dirty="0" smtClean="0">
                <a:latin typeface="Verdana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Verdana" pitchFamily="34" charset="0"/>
              </a:rPr>
              <a:t>The resulting solution is not as acidic or as basic as it was in the beginning.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Verdana" pitchFamily="34" charset="0"/>
              </a:rPr>
              <a:t>A </a:t>
            </a:r>
            <a:r>
              <a:rPr lang="en-US" sz="3200" b="1" u="sng" dirty="0" smtClean="0">
                <a:latin typeface="Verdana" pitchFamily="34" charset="0"/>
              </a:rPr>
              <a:t>salt</a:t>
            </a:r>
            <a:r>
              <a:rPr lang="en-US" sz="3200" dirty="0" smtClean="0">
                <a:latin typeface="Verdana" pitchFamily="34" charset="0"/>
              </a:rPr>
              <a:t> is an ionic compound that is made from the positive ion of the base and the negative ion of the acid during a neutralization reaction</a:t>
            </a:r>
            <a:r>
              <a:rPr lang="en-US" sz="3200" dirty="0" smtClean="0">
                <a:latin typeface="Verdana" pitchFamily="34" charset="0"/>
              </a:rPr>
              <a:t>.</a:t>
            </a:r>
            <a:endParaRPr lang="en-US" sz="32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28600" y="176004"/>
            <a:ext cx="8763000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Section Three -- Describing Acids and Bases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14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List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three different properties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of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acids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and three different properties of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bases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Acids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					</a:t>
            </a:r>
            <a:r>
              <a:rPr kumimoji="0" lang="en-US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Bases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1.					1.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2.					2.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3.					3.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15. Using the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Acids/Bases Chart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Chapter Three, Section Three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your text book: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Complete the chart below by listing three different uses of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acids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(substances/products/foods in which acids are found),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which acid is present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each case?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Complete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the second chart by listing three different uses of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bases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(substances/products/foods in which bases are found),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which base is present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in each case?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3657600"/>
          <a:ext cx="8534400" cy="1219200"/>
        </p:xfrm>
        <a:graphic>
          <a:graphicData uri="http://schemas.openxmlformats.org/drawingml/2006/table">
            <a:tbl>
              <a:tblPr/>
              <a:tblGrid>
                <a:gridCol w="4267200"/>
                <a:gridCol w="4267200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latin typeface="Calibri"/>
                          <a:ea typeface="Times New Roman"/>
                          <a:cs typeface="Calibri"/>
                        </a:rPr>
                        <a:t>Acid-containing Substance, Food or Product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r>
                        <a:rPr lang="en-US" sz="1400" b="1" u="sng" dirty="0">
                          <a:latin typeface="Calibri"/>
                          <a:ea typeface="Times New Roman"/>
                          <a:cs typeface="Calibri"/>
                        </a:rPr>
                        <a:t>ame and Chem. Formula of This Acid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Calibri"/>
                        </a:rPr>
                        <a:t>1. 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Calibri"/>
                        </a:rPr>
                        <a:t>2. 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Calibri"/>
                        </a:rPr>
                        <a:t>3. 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5013960"/>
          <a:ext cx="8534400" cy="1158240"/>
        </p:xfrm>
        <a:graphic>
          <a:graphicData uri="http://schemas.openxmlformats.org/drawingml/2006/table">
            <a:tbl>
              <a:tblPr/>
              <a:tblGrid>
                <a:gridCol w="4267200"/>
                <a:gridCol w="4267200"/>
              </a:tblGrid>
              <a:tr h="2895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latin typeface="Calibri"/>
                          <a:ea typeface="Times New Roman"/>
                          <a:cs typeface="Calibri"/>
                        </a:rPr>
                        <a:t>Base-containing Substance, Food or Product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r>
                        <a:rPr lang="en-US" sz="1400" b="1" u="sng">
                          <a:latin typeface="Calibri"/>
                          <a:ea typeface="Times New Roman"/>
                          <a:cs typeface="Calibri"/>
                        </a:rPr>
                        <a:t>ame and Chem. Formula of This Base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Calibri"/>
                        </a:rPr>
                        <a:t>1. 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Calibri"/>
                        </a:rPr>
                        <a:t>2. 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Calibri"/>
                        </a:rPr>
                        <a:t>3. 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28600" y="388795"/>
            <a:ext cx="8610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Section Four -- Acids and Bases in Solution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16. What kind of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ions do acids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form in aqueous solutions?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Bases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17.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A.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Where are the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pH ranges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for acids, bases, and neutral solutions?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B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. What does the pH scale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actually measure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18. If a solution has a pH of 5, would this solution contain fewer or more hydrogen ions (H</a:t>
            </a:r>
            <a:r>
              <a:rPr kumimoji="0" lang="en-US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+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) than an equal volume of solution with a pH of 2? Why?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19. Between </a:t>
            </a: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Litmus paper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pH paper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, which indicator is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more accurate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why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20. Describe a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neutralization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reaction between the base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NaOH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(sodium hydroxide) and the acid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HNO</a:t>
            </a:r>
            <a:r>
              <a:rPr kumimoji="0" lang="en-US" sz="1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3</a:t>
            </a:r>
            <a:r>
              <a:rPr kumimoji="0" lang="en-US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(nitric acid). What would the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products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of this reaction be?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latin typeface="Verdana" charset="0"/>
                <a:ea typeface="+mj-ea"/>
              </a:rPr>
              <a:t>Colloids and Suspensions</a:t>
            </a:r>
            <a:endParaRPr lang="en-US" sz="4800" dirty="0">
              <a:latin typeface="Verdana" charset="0"/>
              <a:ea typeface="+mj-ea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839200" cy="5410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latin typeface="Verdana" charset="0"/>
                <a:ea typeface="+mn-ea"/>
              </a:rPr>
              <a:t>2. A </a:t>
            </a:r>
            <a:r>
              <a:rPr lang="en-US" sz="2800" b="1" u="sng" dirty="0">
                <a:latin typeface="Verdana" charset="0"/>
                <a:ea typeface="+mn-ea"/>
              </a:rPr>
              <a:t>colloid</a:t>
            </a:r>
            <a:r>
              <a:rPr lang="en-US" sz="2800" dirty="0">
                <a:latin typeface="Verdana" charset="0"/>
                <a:ea typeface="+mn-ea"/>
              </a:rPr>
              <a:t> is a mixture that contains small, </a:t>
            </a:r>
            <a:r>
              <a:rPr lang="en-US" sz="2800" dirty="0" err="1">
                <a:latin typeface="Verdana" charset="0"/>
                <a:ea typeface="+mn-ea"/>
              </a:rPr>
              <a:t>undissolved</a:t>
            </a:r>
            <a:r>
              <a:rPr lang="en-US" sz="2800" dirty="0">
                <a:latin typeface="Verdana" charset="0"/>
                <a:ea typeface="+mn-ea"/>
              </a:rPr>
              <a:t> particles </a:t>
            </a:r>
            <a:r>
              <a:rPr lang="en-US" sz="2800" dirty="0" smtClean="0">
                <a:latin typeface="Verdana" charset="0"/>
                <a:ea typeface="+mn-ea"/>
              </a:rPr>
              <a:t>dispersed </a:t>
            </a:r>
            <a:r>
              <a:rPr lang="en-US" sz="2800" dirty="0">
                <a:latin typeface="Verdana" charset="0"/>
                <a:ea typeface="+mn-ea"/>
              </a:rPr>
              <a:t>throughout another substance. 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>
                <a:latin typeface="Verdana" charset="0"/>
                <a:ea typeface="+mn-ea"/>
              </a:rPr>
              <a:t>Ex: milk, fog, mayonnaise, spray paint, </a:t>
            </a:r>
            <a:r>
              <a:rPr lang="en-US" dirty="0" err="1">
                <a:latin typeface="Verdana" charset="0"/>
                <a:ea typeface="+mn-ea"/>
              </a:rPr>
              <a:t>jello</a:t>
            </a:r>
            <a:r>
              <a:rPr lang="en-US" dirty="0">
                <a:latin typeface="Verdana" charset="0"/>
                <a:ea typeface="+mn-ea"/>
              </a:rPr>
              <a:t>, ice </a:t>
            </a:r>
            <a:r>
              <a:rPr lang="en-US" dirty="0" smtClean="0">
                <a:latin typeface="Verdana" charset="0"/>
                <a:ea typeface="+mn-ea"/>
              </a:rPr>
              <a:t>cream, </a:t>
            </a:r>
            <a:endParaRPr lang="en-US" dirty="0">
              <a:latin typeface="Verdana" charset="0"/>
              <a:ea typeface="+mn-ea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latin typeface="Verdana" charset="0"/>
                <a:ea typeface="+mn-ea"/>
              </a:rPr>
              <a:t>Colloid particles are larger than solution particles, so some colloids can scatter light.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latin typeface="Verdana" charset="0"/>
                <a:ea typeface="+mn-ea"/>
              </a:rPr>
              <a:t>3. A </a:t>
            </a:r>
            <a:r>
              <a:rPr lang="en-US" sz="2800" b="1" u="sng" dirty="0" smtClean="0">
                <a:latin typeface="Verdana" charset="0"/>
                <a:ea typeface="+mn-ea"/>
              </a:rPr>
              <a:t>suspension</a:t>
            </a:r>
            <a:r>
              <a:rPr lang="en-US" sz="2800" dirty="0" smtClean="0">
                <a:latin typeface="Verdana" charset="0"/>
                <a:ea typeface="+mn-ea"/>
              </a:rPr>
              <a:t> </a:t>
            </a:r>
            <a:r>
              <a:rPr lang="en-US" sz="2800" dirty="0">
                <a:latin typeface="Verdana" charset="0"/>
                <a:ea typeface="+mn-ea"/>
              </a:rPr>
              <a:t>is a mixture in which the particles are large enough to be </a:t>
            </a:r>
            <a:r>
              <a:rPr lang="en-US" sz="2800" dirty="0" smtClean="0">
                <a:latin typeface="Verdana" charset="0"/>
                <a:ea typeface="+mn-ea"/>
              </a:rPr>
              <a:t>seen. Particles are easily removed </a:t>
            </a:r>
            <a:r>
              <a:rPr lang="en-US" sz="2800" dirty="0">
                <a:latin typeface="Verdana" charset="0"/>
                <a:ea typeface="+mn-ea"/>
              </a:rPr>
              <a:t>by filtering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>
                <a:latin typeface="Verdana" charset="0"/>
                <a:ea typeface="+mn-ea"/>
              </a:rPr>
              <a:t>Ex: orange juice with pulp, ocean </a:t>
            </a:r>
            <a:r>
              <a:rPr lang="en-US" dirty="0" smtClean="0">
                <a:latin typeface="Verdana" charset="0"/>
                <a:ea typeface="+mn-ea"/>
              </a:rPr>
              <a:t>water, dust in the air, a snow globe.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u="sng" dirty="0" smtClean="0">
                <a:latin typeface="Verdana" charset="0"/>
                <a:ea typeface="+mn-ea"/>
              </a:rPr>
              <a:t>Classify</a:t>
            </a:r>
            <a:r>
              <a:rPr lang="en-US" sz="2000" dirty="0" smtClean="0">
                <a:latin typeface="Verdana" charset="0"/>
                <a:ea typeface="+mn-ea"/>
              </a:rPr>
              <a:t>: </a:t>
            </a:r>
            <a:r>
              <a:rPr lang="en-US" sz="1800" dirty="0">
                <a:latin typeface="Verdana" charset="0"/>
                <a:ea typeface="+mn-ea"/>
              </a:rPr>
              <a:t>h</a:t>
            </a:r>
            <a:r>
              <a:rPr lang="en-US" sz="1800" dirty="0" smtClean="0">
                <a:latin typeface="Verdana" charset="0"/>
                <a:ea typeface="+mn-ea"/>
              </a:rPr>
              <a:t>omogeneous</a:t>
            </a:r>
            <a:r>
              <a:rPr lang="en-US" sz="2000" dirty="0" smtClean="0">
                <a:latin typeface="Verdana" charset="0"/>
                <a:ea typeface="+mn-ea"/>
              </a:rPr>
              <a:t> - __________ </a:t>
            </a:r>
            <a:r>
              <a:rPr lang="en-US" sz="1800" dirty="0" smtClean="0">
                <a:latin typeface="Verdana" charset="0"/>
                <a:ea typeface="+mn-ea"/>
              </a:rPr>
              <a:t>heterogeneous </a:t>
            </a:r>
            <a:r>
              <a:rPr lang="en-US" sz="2000" dirty="0" smtClean="0">
                <a:latin typeface="Verdana" charset="0"/>
                <a:ea typeface="+mn-ea"/>
              </a:rPr>
              <a:t>- ___________</a:t>
            </a:r>
            <a:endParaRPr lang="en-US" sz="2000" dirty="0">
              <a:latin typeface="Verdana" charset="0"/>
              <a:ea typeface="+mn-ea"/>
            </a:endParaRPr>
          </a:p>
          <a:p>
            <a:pPr marL="381000" indent="-3810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>
              <a:latin typeface="Verdana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3">
                    <a:shade val="75000"/>
                  </a:schemeClr>
                </a:solidFill>
                <a:latin typeface="Verdana" charset="0"/>
                <a:ea typeface="+mj-ea"/>
              </a:rPr>
              <a:t>Solutions: Effects of Solutes on Solvents</a:t>
            </a:r>
            <a:endParaRPr lang="en-US" dirty="0">
              <a:solidFill>
                <a:schemeClr val="accent3">
                  <a:shade val="75000"/>
                </a:schemeClr>
              </a:solidFill>
              <a:ea typeface="+mj-ea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572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>
                <a:latin typeface="Verdana" pitchFamily="34" charset="0"/>
              </a:rPr>
              <a:t>Solutes ________ the freezing points and _______ the boiling points of solvents.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u="sng" smtClean="0">
                <a:latin typeface="Verdana" pitchFamily="34" charset="0"/>
              </a:rPr>
              <a:t>Example #1</a:t>
            </a:r>
            <a:r>
              <a:rPr lang="en-US" sz="2200" smtClean="0">
                <a:latin typeface="Verdana" pitchFamily="34" charset="0"/>
              </a:rPr>
              <a:t>. </a:t>
            </a:r>
            <a:r>
              <a:rPr lang="en-US" sz="2200" u="sng" smtClean="0">
                <a:latin typeface="Verdana" pitchFamily="34" charset="0"/>
              </a:rPr>
              <a:t>Using salt to melt ice</a:t>
            </a:r>
            <a:r>
              <a:rPr lang="en-US" sz="2200" smtClean="0">
                <a:latin typeface="Verdana" pitchFamily="34" charset="0"/>
              </a:rPr>
              <a:t>. Pure water freezes at 0° Celsius, but adding CaCl</a:t>
            </a:r>
            <a:r>
              <a:rPr lang="en-US" sz="2200" baseline="-25000" smtClean="0">
                <a:latin typeface="Verdana" pitchFamily="34" charset="0"/>
              </a:rPr>
              <a:t>2</a:t>
            </a:r>
            <a:r>
              <a:rPr lang="en-US" sz="2200" smtClean="0">
                <a:latin typeface="Verdana" pitchFamily="34" charset="0"/>
              </a:rPr>
              <a:t> salt can lower freezing temp. to -25°.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u="sng" smtClean="0">
                <a:latin typeface="Verdana" pitchFamily="34" charset="0"/>
              </a:rPr>
              <a:t>Example #2.</a:t>
            </a:r>
            <a:r>
              <a:rPr lang="en-US" sz="2100" smtClean="0">
                <a:latin typeface="Verdana" pitchFamily="34" charset="0"/>
              </a:rPr>
              <a:t> </a:t>
            </a:r>
            <a:r>
              <a:rPr lang="en-US" sz="2200" smtClean="0">
                <a:latin typeface="Verdana" pitchFamily="34" charset="0"/>
              </a:rPr>
              <a:t>Antifreeze in a car has very high boiling point so engine won</a:t>
            </a:r>
            <a:r>
              <a:rPr lang="en-US" altLang="en-US" sz="2200" smtClean="0">
                <a:latin typeface="Verdana" pitchFamily="34" charset="0"/>
              </a:rPr>
              <a:t>’</a:t>
            </a:r>
            <a:r>
              <a:rPr lang="en-US" sz="2200" smtClean="0">
                <a:latin typeface="Verdana" pitchFamily="34" charset="0"/>
              </a:rPr>
              <a:t>t overheat, and very low freezing point so engine doesn</a:t>
            </a:r>
            <a:r>
              <a:rPr lang="en-US" altLang="en-US" sz="2200" smtClean="0">
                <a:latin typeface="Verdana" pitchFamily="34" charset="0"/>
              </a:rPr>
              <a:t>’</a:t>
            </a:r>
            <a:r>
              <a:rPr lang="en-US" sz="2200" smtClean="0">
                <a:latin typeface="Verdana" pitchFamily="34" charset="0"/>
              </a:rPr>
              <a:t>t freeze in cold temps.</a:t>
            </a:r>
            <a:endParaRPr lang="en-US" sz="2200" smtClean="0"/>
          </a:p>
        </p:txBody>
      </p:sp>
      <p:pic>
        <p:nvPicPr>
          <p:cNvPr id="1638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455" r="455"/>
          <a:stretch>
            <a:fillRect/>
          </a:stretch>
        </p:blipFill>
        <p:spPr>
          <a:xfrm>
            <a:off x="4800600" y="1371600"/>
            <a:ext cx="4206875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8610600" cy="601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>
                <a:latin typeface="Calibri"/>
                <a:cs typeface="Calibri"/>
              </a:rPr>
              <a:t>Section One – Understanding Solutions </a:t>
            </a:r>
            <a:endParaRPr lang="en-US" sz="1400" dirty="0">
              <a:latin typeface="Calibri"/>
              <a:cs typeface="Calibri"/>
            </a:endParaRPr>
          </a:p>
          <a:p>
            <a:r>
              <a:rPr lang="en-US" sz="1400" dirty="0">
                <a:latin typeface="Calibri"/>
                <a:cs typeface="Calibri"/>
              </a:rPr>
              <a:t>1. </a:t>
            </a:r>
            <a:r>
              <a:rPr lang="en-US" sz="1400" b="1" dirty="0">
                <a:latin typeface="Calibri"/>
                <a:cs typeface="Calibri"/>
              </a:rPr>
              <a:t>A.</a:t>
            </a:r>
            <a:r>
              <a:rPr lang="en-US" sz="1400" dirty="0">
                <a:latin typeface="Calibri"/>
                <a:cs typeface="Calibri"/>
              </a:rPr>
              <a:t> What is a </a:t>
            </a:r>
            <a:r>
              <a:rPr lang="en-US" sz="1400" b="1" i="1" dirty="0">
                <a:latin typeface="Calibri"/>
                <a:cs typeface="Calibri"/>
              </a:rPr>
              <a:t>solution</a:t>
            </a:r>
            <a:r>
              <a:rPr lang="en-US" sz="1400" dirty="0">
                <a:latin typeface="Calibri"/>
                <a:cs typeface="Calibri"/>
              </a:rPr>
              <a:t>? </a:t>
            </a:r>
            <a:r>
              <a:rPr lang="en-US" sz="1400" b="1" dirty="0">
                <a:latin typeface="Calibri"/>
                <a:cs typeface="Calibri"/>
              </a:rPr>
              <a:t>B. </a:t>
            </a:r>
            <a:r>
              <a:rPr lang="en-US" sz="1400" dirty="0">
                <a:latin typeface="Calibri"/>
                <a:cs typeface="Calibri"/>
              </a:rPr>
              <a:t>In a solution of two liquids, where you have </a:t>
            </a:r>
            <a:r>
              <a:rPr lang="en-US" sz="1400" i="1" dirty="0">
                <a:latin typeface="Calibri"/>
                <a:cs typeface="Calibri"/>
              </a:rPr>
              <a:t>30ml of liquid A</a:t>
            </a:r>
            <a:r>
              <a:rPr lang="en-US" sz="1400" dirty="0">
                <a:latin typeface="Calibri"/>
                <a:cs typeface="Calibri"/>
              </a:rPr>
              <a:t> and </a:t>
            </a:r>
            <a:r>
              <a:rPr lang="en-US" sz="1400" i="1" dirty="0">
                <a:latin typeface="Calibri"/>
                <a:cs typeface="Calibri"/>
              </a:rPr>
              <a:t>35 ml of liquid B</a:t>
            </a:r>
            <a:r>
              <a:rPr lang="en-US" sz="1400" dirty="0">
                <a:latin typeface="Calibri"/>
                <a:cs typeface="Calibri"/>
              </a:rPr>
              <a:t>, which liquid is the </a:t>
            </a:r>
            <a:r>
              <a:rPr lang="en-US" sz="1400" b="1" i="1" dirty="0">
                <a:latin typeface="Calibri"/>
                <a:cs typeface="Calibri"/>
              </a:rPr>
              <a:t>solvent</a:t>
            </a:r>
            <a:r>
              <a:rPr lang="en-US" sz="1400" dirty="0">
                <a:latin typeface="Calibri"/>
                <a:cs typeface="Calibri"/>
              </a:rPr>
              <a:t> and which is the </a:t>
            </a:r>
            <a:r>
              <a:rPr lang="en-US" sz="1400" b="1" i="1" dirty="0">
                <a:latin typeface="Calibri"/>
                <a:cs typeface="Calibri"/>
              </a:rPr>
              <a:t>solute</a:t>
            </a:r>
            <a:r>
              <a:rPr lang="en-US" sz="1400" dirty="0">
                <a:latin typeface="Calibri"/>
                <a:cs typeface="Calibri"/>
              </a:rPr>
              <a:t>? Why?</a:t>
            </a:r>
          </a:p>
          <a:p>
            <a:r>
              <a:rPr lang="en-US" sz="1400" dirty="0">
                <a:latin typeface="Calibri"/>
                <a:cs typeface="Calibri"/>
              </a:rPr>
              <a:t> </a:t>
            </a:r>
          </a:p>
          <a:p>
            <a:r>
              <a:rPr lang="en-US" sz="1400" dirty="0">
                <a:latin typeface="Calibri"/>
                <a:cs typeface="Calibri"/>
              </a:rPr>
              <a:t> </a:t>
            </a:r>
          </a:p>
          <a:p>
            <a:r>
              <a:rPr lang="en-US" sz="1400" dirty="0">
                <a:latin typeface="Calibri"/>
                <a:cs typeface="Calibri"/>
              </a:rPr>
              <a:t> </a:t>
            </a:r>
          </a:p>
          <a:p>
            <a:r>
              <a:rPr lang="en-US" sz="1400" dirty="0">
                <a:latin typeface="Calibri"/>
                <a:cs typeface="Calibri"/>
              </a:rPr>
              <a:t>2. </a:t>
            </a:r>
            <a:r>
              <a:rPr lang="en-US" sz="1400" b="1" dirty="0">
                <a:latin typeface="Calibri"/>
                <a:cs typeface="Calibri"/>
              </a:rPr>
              <a:t>A.</a:t>
            </a:r>
            <a:r>
              <a:rPr lang="en-US" sz="1400" dirty="0">
                <a:latin typeface="Calibri"/>
                <a:cs typeface="Calibri"/>
              </a:rPr>
              <a:t> Are all solutions </a:t>
            </a:r>
            <a:r>
              <a:rPr lang="en-US" sz="1400" b="1" i="1" dirty="0">
                <a:latin typeface="Calibri"/>
                <a:cs typeface="Calibri"/>
              </a:rPr>
              <a:t>liquids</a:t>
            </a:r>
            <a:r>
              <a:rPr lang="en-US" sz="1400" dirty="0">
                <a:latin typeface="Calibri"/>
                <a:cs typeface="Calibri"/>
              </a:rPr>
              <a:t>? </a:t>
            </a:r>
            <a:r>
              <a:rPr lang="en-US" sz="1400" b="1" dirty="0">
                <a:latin typeface="Calibri"/>
                <a:cs typeface="Calibri"/>
              </a:rPr>
              <a:t>B.</a:t>
            </a:r>
            <a:r>
              <a:rPr lang="en-US" sz="1400" dirty="0">
                <a:latin typeface="Calibri"/>
                <a:cs typeface="Calibri"/>
              </a:rPr>
              <a:t> Generate </a:t>
            </a:r>
            <a:r>
              <a:rPr lang="en-US" sz="1400" b="1" i="1" u="sng" dirty="0">
                <a:latin typeface="Calibri"/>
                <a:cs typeface="Calibri"/>
              </a:rPr>
              <a:t>three different examples</a:t>
            </a:r>
            <a:r>
              <a:rPr lang="en-US" sz="1400" dirty="0">
                <a:latin typeface="Calibri"/>
                <a:cs typeface="Calibri"/>
              </a:rPr>
              <a:t> of solutions, each one in a </a:t>
            </a:r>
            <a:r>
              <a:rPr lang="en-US" sz="1400" b="1" i="1" dirty="0">
                <a:latin typeface="Calibri"/>
                <a:cs typeface="Calibri"/>
              </a:rPr>
              <a:t>different state of matter</a:t>
            </a:r>
            <a:r>
              <a:rPr lang="en-US" sz="1400" dirty="0">
                <a:latin typeface="Calibri"/>
                <a:cs typeface="Calibri"/>
              </a:rPr>
              <a:t>. (Please come up with examples not discussed in class or in your notes)</a:t>
            </a:r>
          </a:p>
          <a:p>
            <a:r>
              <a:rPr lang="en-US" sz="1400" dirty="0">
                <a:latin typeface="Calibri"/>
                <a:cs typeface="Calibri"/>
              </a:rPr>
              <a:t> </a:t>
            </a:r>
          </a:p>
          <a:p>
            <a:r>
              <a:rPr lang="en-US" sz="1400" dirty="0">
                <a:latin typeface="Calibri"/>
                <a:cs typeface="Calibri"/>
              </a:rPr>
              <a:t> </a:t>
            </a:r>
          </a:p>
          <a:p>
            <a:r>
              <a:rPr lang="en-US" sz="1400" dirty="0">
                <a:latin typeface="Calibri"/>
                <a:cs typeface="Calibri"/>
              </a:rPr>
              <a:t> </a:t>
            </a:r>
          </a:p>
          <a:p>
            <a:r>
              <a:rPr lang="en-US" sz="1400" dirty="0">
                <a:latin typeface="Calibri"/>
                <a:cs typeface="Calibri"/>
              </a:rPr>
              <a:t> </a:t>
            </a:r>
          </a:p>
          <a:p>
            <a:r>
              <a:rPr lang="en-US" sz="1400" dirty="0">
                <a:latin typeface="Calibri"/>
                <a:cs typeface="Calibri"/>
              </a:rPr>
              <a:t>3. </a:t>
            </a:r>
            <a:r>
              <a:rPr lang="en-US" sz="1400" b="1" dirty="0">
                <a:latin typeface="Calibri"/>
                <a:cs typeface="Calibri"/>
              </a:rPr>
              <a:t>A.</a:t>
            </a:r>
            <a:r>
              <a:rPr lang="en-US" sz="1400" dirty="0">
                <a:latin typeface="Calibri"/>
                <a:cs typeface="Calibri"/>
              </a:rPr>
              <a:t> What are </a:t>
            </a:r>
            <a:r>
              <a:rPr lang="en-US" sz="1400" b="1" i="1" u="sng" dirty="0">
                <a:latin typeface="Calibri"/>
                <a:cs typeface="Calibri"/>
              </a:rPr>
              <a:t>three differences</a:t>
            </a:r>
            <a:r>
              <a:rPr lang="en-US" sz="1400" dirty="0">
                <a:latin typeface="Calibri"/>
                <a:cs typeface="Calibri"/>
              </a:rPr>
              <a:t> between a </a:t>
            </a:r>
            <a:r>
              <a:rPr lang="en-US" sz="1400" b="1" i="1" dirty="0">
                <a:latin typeface="Calibri"/>
                <a:cs typeface="Calibri"/>
              </a:rPr>
              <a:t>suspension</a:t>
            </a:r>
            <a:r>
              <a:rPr lang="en-US" sz="1400" dirty="0">
                <a:latin typeface="Calibri"/>
                <a:cs typeface="Calibri"/>
              </a:rPr>
              <a:t> and a </a:t>
            </a:r>
            <a:r>
              <a:rPr lang="en-US" sz="1400" b="1" i="1" dirty="0">
                <a:latin typeface="Calibri"/>
                <a:cs typeface="Calibri"/>
              </a:rPr>
              <a:t>colloid</a:t>
            </a:r>
            <a:r>
              <a:rPr lang="en-US" sz="1400" dirty="0">
                <a:latin typeface="Calibri"/>
                <a:cs typeface="Calibri"/>
              </a:rPr>
              <a:t>? </a:t>
            </a:r>
            <a:r>
              <a:rPr lang="en-US" sz="1400" b="1" dirty="0">
                <a:latin typeface="Calibri"/>
                <a:cs typeface="Calibri"/>
              </a:rPr>
              <a:t>B. </a:t>
            </a:r>
            <a:r>
              <a:rPr lang="en-US" sz="1400" dirty="0">
                <a:latin typeface="Calibri"/>
                <a:cs typeface="Calibri"/>
              </a:rPr>
              <a:t>Give one example of a suspension and one example of a colloid.</a:t>
            </a:r>
          </a:p>
          <a:p>
            <a:r>
              <a:rPr lang="en-US" sz="1400" dirty="0">
                <a:latin typeface="Calibri"/>
                <a:cs typeface="Calibri"/>
              </a:rPr>
              <a:t> </a:t>
            </a:r>
          </a:p>
          <a:p>
            <a:r>
              <a:rPr lang="en-US" sz="1400" dirty="0">
                <a:latin typeface="Calibri"/>
                <a:cs typeface="Calibri"/>
              </a:rPr>
              <a:t> </a:t>
            </a:r>
          </a:p>
          <a:p>
            <a:r>
              <a:rPr lang="en-US" sz="1400" dirty="0">
                <a:latin typeface="Calibri"/>
                <a:cs typeface="Calibri"/>
              </a:rPr>
              <a:t> </a:t>
            </a:r>
          </a:p>
          <a:p>
            <a:r>
              <a:rPr lang="en-US" sz="1400" dirty="0">
                <a:latin typeface="Calibri"/>
                <a:cs typeface="Calibri"/>
              </a:rPr>
              <a:t>4. </a:t>
            </a:r>
            <a:r>
              <a:rPr lang="en-US" sz="1400" b="1" dirty="0">
                <a:latin typeface="Calibri"/>
                <a:cs typeface="Calibri"/>
              </a:rPr>
              <a:t>A.</a:t>
            </a:r>
            <a:r>
              <a:rPr lang="en-US" sz="1400" dirty="0">
                <a:latin typeface="Calibri"/>
                <a:cs typeface="Calibri"/>
              </a:rPr>
              <a:t> What effects do solutes have on the </a:t>
            </a:r>
            <a:r>
              <a:rPr lang="en-US" sz="1400" b="1" i="1" dirty="0">
                <a:latin typeface="Calibri"/>
                <a:cs typeface="Calibri"/>
              </a:rPr>
              <a:t>freezing and boiling points</a:t>
            </a:r>
            <a:r>
              <a:rPr lang="en-US" sz="1400" dirty="0">
                <a:latin typeface="Calibri"/>
                <a:cs typeface="Calibri"/>
              </a:rPr>
              <a:t> of solvents? </a:t>
            </a:r>
            <a:r>
              <a:rPr lang="en-US" sz="1400" b="1" dirty="0">
                <a:latin typeface="Calibri"/>
                <a:cs typeface="Calibri"/>
              </a:rPr>
              <a:t>B.</a:t>
            </a:r>
            <a:r>
              <a:rPr lang="en-US" sz="1400" dirty="0">
                <a:latin typeface="Calibri"/>
                <a:cs typeface="Calibri"/>
              </a:rPr>
              <a:t> Why is the temperature needed to freeze the Great Salt Lake in Utah water </a:t>
            </a:r>
            <a:r>
              <a:rPr lang="en-US" sz="1400" b="1" i="1" dirty="0">
                <a:latin typeface="Calibri"/>
                <a:cs typeface="Calibri"/>
              </a:rPr>
              <a:t>lower</a:t>
            </a:r>
            <a:r>
              <a:rPr lang="en-US" sz="1400" dirty="0">
                <a:latin typeface="Calibri"/>
                <a:cs typeface="Calibri"/>
              </a:rPr>
              <a:t> than the temperature needed to freeze Nevada’s freshwater Lake Mead?</a:t>
            </a:r>
          </a:p>
          <a:p>
            <a:r>
              <a:rPr lang="en-US" sz="1400" dirty="0">
                <a:latin typeface="Calibri"/>
                <a:cs typeface="Calibri"/>
              </a:rPr>
              <a:t> </a:t>
            </a:r>
          </a:p>
          <a:p>
            <a:r>
              <a:rPr lang="en-US" sz="1400" dirty="0">
                <a:latin typeface="Calibri"/>
                <a:cs typeface="Calibri"/>
              </a:rPr>
              <a:t> </a:t>
            </a:r>
          </a:p>
          <a:p>
            <a:r>
              <a:rPr lang="en-US" sz="1400" dirty="0">
                <a:latin typeface="Calibri"/>
                <a:cs typeface="Calibri"/>
              </a:rPr>
              <a:t> </a:t>
            </a:r>
          </a:p>
          <a:p>
            <a:pPr>
              <a:lnSpc>
                <a:spcPct val="130000"/>
              </a:lnSpc>
            </a:pPr>
            <a:r>
              <a:rPr lang="en-US" sz="1400" dirty="0">
                <a:latin typeface="Calibri"/>
                <a:cs typeface="Calibri"/>
              </a:rPr>
              <a:t>5. </a:t>
            </a:r>
            <a:r>
              <a:rPr lang="en-US" sz="1400" b="1" i="1" dirty="0">
                <a:latin typeface="Calibri"/>
                <a:cs typeface="Calibri"/>
              </a:rPr>
              <a:t>Classify</a:t>
            </a:r>
            <a:r>
              <a:rPr lang="en-US" sz="1400" dirty="0">
                <a:latin typeface="Calibri"/>
                <a:cs typeface="Calibri"/>
              </a:rPr>
              <a:t> the following as either a solution (</a:t>
            </a:r>
            <a:r>
              <a:rPr lang="en-US" sz="1400" dirty="0" err="1">
                <a:latin typeface="Calibri"/>
                <a:cs typeface="Calibri"/>
              </a:rPr>
              <a:t>sl</a:t>
            </a:r>
            <a:r>
              <a:rPr lang="en-US" sz="1400" dirty="0">
                <a:latin typeface="Calibri"/>
                <a:cs typeface="Calibri"/>
              </a:rPr>
              <a:t>), suspension (</a:t>
            </a:r>
            <a:r>
              <a:rPr lang="en-US" sz="1400" dirty="0" err="1">
                <a:latin typeface="Calibri"/>
                <a:cs typeface="Calibri"/>
              </a:rPr>
              <a:t>sp</a:t>
            </a:r>
            <a:r>
              <a:rPr lang="en-US" sz="1400" dirty="0">
                <a:latin typeface="Calibri"/>
                <a:cs typeface="Calibri"/>
              </a:rPr>
              <a:t>), or colloid (c):</a:t>
            </a:r>
          </a:p>
          <a:p>
            <a:pPr>
              <a:lnSpc>
                <a:spcPct val="130000"/>
              </a:lnSpc>
            </a:pPr>
            <a:r>
              <a:rPr lang="en-US" sz="1400" dirty="0">
                <a:latin typeface="Calibri"/>
                <a:cs typeface="Calibri"/>
              </a:rPr>
              <a:t>lemonade: </a:t>
            </a:r>
            <a:r>
              <a:rPr lang="en-US" sz="1400" dirty="0" smtClean="0">
                <a:latin typeface="Calibri"/>
                <a:cs typeface="Calibri"/>
              </a:rPr>
              <a:t>___     sodium </a:t>
            </a:r>
            <a:r>
              <a:rPr lang="en-US" sz="1400" dirty="0">
                <a:latin typeface="Calibri"/>
                <a:cs typeface="Calibri"/>
              </a:rPr>
              <a:t>hydroxide (strong base -</a:t>
            </a:r>
            <a:r>
              <a:rPr lang="en-US" sz="1400" dirty="0" err="1">
                <a:latin typeface="Calibri"/>
                <a:cs typeface="Calibri"/>
              </a:rPr>
              <a:t>NaOH</a:t>
            </a:r>
            <a:r>
              <a:rPr lang="en-US" sz="1400" dirty="0">
                <a:latin typeface="Calibri"/>
                <a:cs typeface="Calibri"/>
              </a:rPr>
              <a:t>): ____        hair spray: ____     </a:t>
            </a:r>
            <a:r>
              <a:rPr lang="en-US" sz="1400" dirty="0" smtClean="0">
                <a:latin typeface="Calibri"/>
                <a:cs typeface="Calibri"/>
              </a:rPr>
              <a:t>vegetable </a:t>
            </a:r>
            <a:r>
              <a:rPr lang="en-US" sz="1400" dirty="0">
                <a:latin typeface="Calibri"/>
                <a:cs typeface="Calibri"/>
              </a:rPr>
              <a:t>soup: ____</a:t>
            </a:r>
          </a:p>
          <a:p>
            <a:pPr>
              <a:lnSpc>
                <a:spcPct val="130000"/>
              </a:lnSpc>
            </a:pPr>
            <a:r>
              <a:rPr lang="en-US" sz="1400" dirty="0">
                <a:latin typeface="Calibri"/>
                <a:cs typeface="Calibri"/>
              </a:rPr>
              <a:t>shaving cream: ____    </a:t>
            </a:r>
            <a:r>
              <a:rPr lang="en-US" sz="1400" dirty="0" smtClean="0">
                <a:latin typeface="Calibri"/>
                <a:cs typeface="Calibri"/>
              </a:rPr>
              <a:t>oil </a:t>
            </a:r>
            <a:r>
              <a:rPr lang="en-US" sz="1400" dirty="0">
                <a:latin typeface="Calibri"/>
                <a:cs typeface="Calibri"/>
              </a:rPr>
              <a:t>and water: ____     </a:t>
            </a:r>
            <a:r>
              <a:rPr lang="en-US" sz="1400" dirty="0" smtClean="0">
                <a:latin typeface="Calibri"/>
                <a:cs typeface="Calibri"/>
              </a:rPr>
              <a:t>a </a:t>
            </a:r>
            <a:r>
              <a:rPr lang="en-US" sz="1400" dirty="0">
                <a:latin typeface="Calibri"/>
                <a:cs typeface="Calibri"/>
              </a:rPr>
              <a:t>brass trumpet: ____       gasoline: _____      sulfuric acid (H</a:t>
            </a:r>
            <a:r>
              <a:rPr lang="en-US" sz="1400" baseline="-25000" dirty="0">
                <a:latin typeface="Calibri"/>
                <a:cs typeface="Calibri"/>
              </a:rPr>
              <a:t>2</a:t>
            </a:r>
            <a:r>
              <a:rPr lang="en-US" sz="1400" dirty="0">
                <a:latin typeface="Calibri"/>
                <a:cs typeface="Calibri"/>
              </a:rPr>
              <a:t>SO</a:t>
            </a:r>
            <a:r>
              <a:rPr lang="en-US" sz="1400" baseline="-25000" dirty="0">
                <a:latin typeface="Calibri"/>
                <a:cs typeface="Calibri"/>
              </a:rPr>
              <a:t>4</a:t>
            </a:r>
            <a:r>
              <a:rPr lang="en-US" sz="1400" dirty="0">
                <a:latin typeface="Calibri"/>
                <a:cs typeface="Calibri"/>
              </a:rPr>
              <a:t>): ____</a:t>
            </a:r>
          </a:p>
        </p:txBody>
      </p:sp>
    </p:spTree>
    <p:extLst>
      <p:ext uri="{BB962C8B-B14F-4D97-AF65-F5344CB8AC3E}">
        <p14:creationId xmlns:p14="http://schemas.microsoft.com/office/powerpoint/2010/main" xmlns="" val="156786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1218067161tWnq3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3352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milk-organic-FD-l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438400"/>
            <a:ext cx="2057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soda_p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057400"/>
            <a:ext cx="21288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57200" y="304800"/>
            <a:ext cx="868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Identify the Mixtures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400" smtClean="0">
                <a:solidFill>
                  <a:srgbClr val="7B9899"/>
                </a:solidFill>
                <a:latin typeface="Verdana" pitchFamily="34" charset="0"/>
              </a:rPr>
              <a:t>Concentration and Solubility</a:t>
            </a:r>
            <a:endParaRPr lang="en-US" sz="4400" smtClean="0">
              <a:solidFill>
                <a:srgbClr val="7B9899"/>
              </a:solidFill>
              <a:latin typeface="Tahom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447800"/>
            <a:ext cx="8915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latin typeface="Verdana" pitchFamily="34" charset="0"/>
              </a:rPr>
              <a:t>The </a:t>
            </a:r>
            <a:r>
              <a:rPr lang="en-US" sz="2600" u="sng" dirty="0" smtClean="0">
                <a:latin typeface="Verdana" pitchFamily="34" charset="0"/>
              </a:rPr>
              <a:t>concentration</a:t>
            </a:r>
            <a:r>
              <a:rPr lang="en-US" sz="2600" dirty="0" smtClean="0">
                <a:latin typeface="Verdana" pitchFamily="34" charset="0"/>
              </a:rPr>
              <a:t> of a solution compares the </a:t>
            </a:r>
            <a:r>
              <a:rPr lang="en-US" sz="2600" b="1" i="1" dirty="0" smtClean="0">
                <a:latin typeface="Verdana" pitchFamily="34" charset="0"/>
              </a:rPr>
              <a:t>amount of solute</a:t>
            </a:r>
            <a:r>
              <a:rPr lang="en-US" sz="2600" dirty="0" smtClean="0">
                <a:latin typeface="Verdana" pitchFamily="34" charset="0"/>
              </a:rPr>
              <a:t> to the </a:t>
            </a:r>
            <a:r>
              <a:rPr lang="en-US" sz="2600" b="1" i="1" dirty="0" smtClean="0">
                <a:latin typeface="Verdana" pitchFamily="34" charset="0"/>
              </a:rPr>
              <a:t>amount of solvent</a:t>
            </a:r>
            <a:r>
              <a:rPr lang="en-US" sz="2600" dirty="0" smtClean="0">
                <a:latin typeface="Verdana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latin typeface="Verdana" pitchFamily="34" charset="0"/>
              </a:rPr>
              <a:t>It can be expressed as a </a:t>
            </a:r>
            <a:r>
              <a:rPr lang="en-US" sz="2600" i="1" dirty="0" smtClean="0">
                <a:latin typeface="Verdana" pitchFamily="34" charset="0"/>
              </a:rPr>
              <a:t>ratio</a:t>
            </a:r>
            <a:r>
              <a:rPr lang="en-US" sz="2600" dirty="0" smtClean="0">
                <a:latin typeface="Verdana" pitchFamily="34" charset="0"/>
              </a:rPr>
              <a:t> or a </a:t>
            </a:r>
            <a:r>
              <a:rPr lang="en-US" sz="2600" i="1" dirty="0" smtClean="0">
                <a:latin typeface="Verdana" pitchFamily="34" charset="0"/>
              </a:rPr>
              <a:t>percentage</a:t>
            </a:r>
            <a:r>
              <a:rPr lang="en-US" sz="2600" dirty="0" smtClean="0">
                <a:latin typeface="Verdana" pitchFamily="34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Verdana" pitchFamily="34" charset="0"/>
              </a:rPr>
              <a:t>Ex. #1: Sugar in 1 can of Coke: 39 g sugar / 355 ml of soda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Verdana" pitchFamily="34" charset="0"/>
              </a:rPr>
              <a:t>Ex #2: Sodium hypochlorite (</a:t>
            </a:r>
            <a:r>
              <a:rPr lang="en-US" sz="2000" dirty="0" err="1" smtClean="0">
                <a:latin typeface="Verdana" pitchFamily="34" charset="0"/>
              </a:rPr>
              <a:t>NaClO</a:t>
            </a:r>
            <a:r>
              <a:rPr lang="en-US" sz="2000" dirty="0" smtClean="0">
                <a:latin typeface="Verdana" pitchFamily="34" charset="0"/>
              </a:rPr>
              <a:t>) in Clorox Bleach: 6%</a:t>
            </a:r>
          </a:p>
          <a:p>
            <a:pPr eaLnBrk="1" hangingPunct="1"/>
            <a:r>
              <a:rPr lang="en-US" sz="2400" b="1" u="sng" dirty="0">
                <a:latin typeface="Verdana" pitchFamily="34" charset="0"/>
              </a:rPr>
              <a:t>D</a:t>
            </a:r>
            <a:r>
              <a:rPr lang="en-US" sz="2400" b="1" u="sng" dirty="0" smtClean="0">
                <a:latin typeface="Verdana" pitchFamily="34" charset="0"/>
              </a:rPr>
              <a:t>iluted solution</a:t>
            </a:r>
            <a:r>
              <a:rPr lang="en-US" sz="2400" dirty="0" smtClean="0">
                <a:latin typeface="Verdana" pitchFamily="34" charset="0"/>
              </a:rPr>
              <a:t> = low ratio of solute/solvent</a:t>
            </a:r>
          </a:p>
          <a:p>
            <a:pPr eaLnBrk="1" hangingPunct="1"/>
            <a:r>
              <a:rPr lang="en-US" sz="2400" b="1" u="sng" dirty="0">
                <a:latin typeface="Verdana" pitchFamily="34" charset="0"/>
              </a:rPr>
              <a:t>C</a:t>
            </a:r>
            <a:r>
              <a:rPr lang="en-US" sz="2400" b="1" u="sng" dirty="0" smtClean="0">
                <a:latin typeface="Verdana" pitchFamily="34" charset="0"/>
              </a:rPr>
              <a:t>oncentrated solution</a:t>
            </a:r>
            <a:r>
              <a:rPr lang="en-US" sz="2400" dirty="0" smtClean="0">
                <a:latin typeface="Verdana" pitchFamily="34" charset="0"/>
              </a:rPr>
              <a:t> = high ratio solute/solvent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latin typeface="Verdana" pitchFamily="34" charset="0"/>
              </a:rPr>
              <a:t>A solution</a:t>
            </a:r>
            <a:r>
              <a:rPr lang="en-US" altLang="en-US" sz="2600" dirty="0" smtClean="0">
                <a:latin typeface="Verdana" pitchFamily="34" charset="0"/>
              </a:rPr>
              <a:t>’</a:t>
            </a:r>
            <a:r>
              <a:rPr lang="en-US" sz="2600" dirty="0" smtClean="0">
                <a:latin typeface="Verdana" pitchFamily="34" charset="0"/>
              </a:rPr>
              <a:t>s concentration is changed by adding either solute or solvent. </a:t>
            </a:r>
          </a:p>
          <a:p>
            <a:pPr lvl="1" eaLnBrk="1" hangingPunct="1"/>
            <a:r>
              <a:rPr lang="en-US" sz="2400" dirty="0" smtClean="0">
                <a:latin typeface="Verdana" pitchFamily="34" charset="0"/>
              </a:rPr>
              <a:t>Adding solute = ___________ concentrated solution</a:t>
            </a:r>
          </a:p>
          <a:p>
            <a:pPr lvl="1" eaLnBrk="1" hangingPunct="1"/>
            <a:r>
              <a:rPr lang="en-US" sz="2400" dirty="0" smtClean="0">
                <a:latin typeface="Verdana" pitchFamily="34" charset="0"/>
              </a:rPr>
              <a:t>Adding solvent = _______________ diluted solution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400" smtClean="0">
                <a:solidFill>
                  <a:srgbClr val="7B9899"/>
                </a:solidFill>
                <a:latin typeface="Verdana" pitchFamily="34" charset="0"/>
              </a:rPr>
              <a:t>Solubility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295400"/>
            <a:ext cx="8763000" cy="5410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b="1" u="sng" dirty="0" smtClean="0">
                <a:latin typeface="Verdana"/>
                <a:cs typeface="Verdana"/>
              </a:rPr>
              <a:t>Solubility</a:t>
            </a:r>
            <a:r>
              <a:rPr lang="en-US" sz="3000" dirty="0" smtClean="0">
                <a:latin typeface="Verdana"/>
                <a:cs typeface="Verdana"/>
              </a:rPr>
              <a:t> is the measure of how much solute can dissolve in a solvent at a given temperature. It</a:t>
            </a:r>
            <a:r>
              <a:rPr lang="en-US" altLang="en-US" sz="3000" dirty="0" smtClean="0">
                <a:latin typeface="Verdana"/>
                <a:cs typeface="Verdana"/>
              </a:rPr>
              <a:t>’</a:t>
            </a:r>
            <a:r>
              <a:rPr lang="en-US" sz="3000" dirty="0" smtClean="0">
                <a:latin typeface="Verdana"/>
                <a:cs typeface="Verdana"/>
              </a:rPr>
              <a:t>s a __________ property.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u="sng" dirty="0" smtClean="0">
                <a:latin typeface="Verdana"/>
                <a:cs typeface="Verdana"/>
              </a:rPr>
              <a:t>Example:</a:t>
            </a:r>
            <a:r>
              <a:rPr lang="en-US" sz="3000" dirty="0" smtClean="0">
                <a:latin typeface="Verdana"/>
                <a:cs typeface="Verdana"/>
              </a:rPr>
              <a:t> 120 grams of glucose will dissolve into 100 ml of water, at 30° C.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>
                <a:latin typeface="Verdana"/>
                <a:cs typeface="Verdana"/>
              </a:rPr>
              <a:t>Solubility changes based on three factors: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>
                <a:latin typeface="Verdana"/>
                <a:cs typeface="Verdana"/>
              </a:rPr>
              <a:t>1. Temperature: more heat = more dissolving.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>
                <a:latin typeface="Verdana"/>
                <a:cs typeface="Verdana"/>
              </a:rPr>
              <a:t>2. Pressure: more pressure = more dissolving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>
                <a:latin typeface="Verdana"/>
                <a:cs typeface="Verdana"/>
              </a:rPr>
              <a:t>3. Type of solvent – </a:t>
            </a:r>
            <a:r>
              <a:rPr lang="ja-JP" altLang="en-US" sz="2600" dirty="0" smtClean="0">
                <a:latin typeface="Verdana"/>
                <a:ea typeface="MS PMincho" pitchFamily="18" charset="-128"/>
                <a:cs typeface="Verdana"/>
              </a:rPr>
              <a:t>‘</a:t>
            </a:r>
            <a:r>
              <a:rPr lang="en-US" altLang="ja-JP" sz="2600" dirty="0" smtClean="0">
                <a:latin typeface="Verdana"/>
                <a:cs typeface="Verdana"/>
              </a:rPr>
              <a:t>like dissolves like</a:t>
            </a:r>
            <a:r>
              <a:rPr lang="ja-JP" altLang="en-US" sz="2600" dirty="0" smtClean="0">
                <a:latin typeface="Verdana"/>
                <a:ea typeface="MS PMincho" pitchFamily="18" charset="-128"/>
                <a:cs typeface="Verdana"/>
              </a:rPr>
              <a:t>’</a:t>
            </a:r>
            <a:r>
              <a:rPr lang="en-US" altLang="ja-JP" sz="2600" dirty="0" smtClean="0">
                <a:latin typeface="Verdana"/>
                <a:cs typeface="Verdana"/>
              </a:rPr>
              <a:t>. Water will dissolve ionic and polar compounds. Nonpolar compounds (oil) do not dissolve in polar solvents. </a:t>
            </a:r>
            <a:endParaRPr lang="en-US" sz="2600" dirty="0" smtClean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rgbClr val="7B9899"/>
              </a:solidFill>
              <a:latin typeface="Tahoma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>
              <a:latin typeface="Tahoma" pitchFamily="34" charset="0"/>
            </a:endParaRPr>
          </a:p>
        </p:txBody>
      </p:sp>
      <p:pic>
        <p:nvPicPr>
          <p:cNvPr id="22532" name="Picture 5" descr="img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845</TotalTime>
  <Words>1240</Words>
  <Application>Microsoft Office PowerPoint</Application>
  <PresentationFormat>On-screen Show (4:3)</PresentationFormat>
  <Paragraphs>188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Civic</vt:lpstr>
      <vt:lpstr>Solutions, Solubility and Acids and Bases</vt:lpstr>
      <vt:lpstr>Three Kinds of Mixtures</vt:lpstr>
      <vt:lpstr>Colloids and Suspensions</vt:lpstr>
      <vt:lpstr>Solutions: Effects of Solutes on Solvents</vt:lpstr>
      <vt:lpstr>Slide 5</vt:lpstr>
      <vt:lpstr>Slide 6</vt:lpstr>
      <vt:lpstr>Concentration and Solubility</vt:lpstr>
      <vt:lpstr>Solubility</vt:lpstr>
      <vt:lpstr>Slide 9</vt:lpstr>
      <vt:lpstr>Saturated/Unsaturated/Supersaturated</vt:lpstr>
      <vt:lpstr>Supersaturated Solution</vt:lpstr>
      <vt:lpstr>Slide 12</vt:lpstr>
      <vt:lpstr>Slide 13</vt:lpstr>
      <vt:lpstr>Slide 14</vt:lpstr>
      <vt:lpstr>Acids, Bases and pH</vt:lpstr>
      <vt:lpstr>pH Scale</vt:lpstr>
      <vt:lpstr>Properties of Acids</vt:lpstr>
      <vt:lpstr>Acids in Solutions</vt:lpstr>
      <vt:lpstr>Bases in Solutions</vt:lpstr>
      <vt:lpstr>Properties of Bases</vt:lpstr>
      <vt:lpstr>Acid-Base Reactions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fsuteam</dc:creator>
  <cp:lastModifiedBy>fsuteam</cp:lastModifiedBy>
  <cp:revision>75</cp:revision>
  <dcterms:created xsi:type="dcterms:W3CDTF">2015-04-27T15:27:54Z</dcterms:created>
  <dcterms:modified xsi:type="dcterms:W3CDTF">2015-04-29T17:56:50Z</dcterms:modified>
</cp:coreProperties>
</file>